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425" r:id="rId3"/>
    <p:sldId id="257" r:id="rId4"/>
    <p:sldId id="258" r:id="rId5"/>
    <p:sldId id="424" r:id="rId6"/>
    <p:sldId id="395" r:id="rId7"/>
    <p:sldId id="261" r:id="rId8"/>
    <p:sldId id="262" r:id="rId9"/>
    <p:sldId id="263" r:id="rId10"/>
    <p:sldId id="397" r:id="rId11"/>
    <p:sldId id="399" r:id="rId12"/>
    <p:sldId id="264" r:id="rId13"/>
    <p:sldId id="403" r:id="rId14"/>
    <p:sldId id="266" r:id="rId15"/>
    <p:sldId id="401" r:id="rId16"/>
    <p:sldId id="417" r:id="rId17"/>
    <p:sldId id="270" r:id="rId18"/>
    <p:sldId id="405" r:id="rId19"/>
    <p:sldId id="406" r:id="rId20"/>
    <p:sldId id="271" r:id="rId21"/>
    <p:sldId id="416" r:id="rId22"/>
    <p:sldId id="272" r:id="rId23"/>
    <p:sldId id="410" r:id="rId24"/>
    <p:sldId id="413" r:id="rId25"/>
    <p:sldId id="412" r:id="rId26"/>
    <p:sldId id="414" r:id="rId27"/>
    <p:sldId id="274" r:id="rId28"/>
    <p:sldId id="275" r:id="rId29"/>
    <p:sldId id="276" r:id="rId30"/>
    <p:sldId id="404" r:id="rId31"/>
    <p:sldId id="27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2773" autoAdjust="0"/>
  </p:normalViewPr>
  <p:slideViewPr>
    <p:cSldViewPr snapToGrid="0" snapToObjects="1">
      <p:cViewPr varScale="1">
        <p:scale>
          <a:sx n="44" d="100"/>
          <a:sy n="44" d="100"/>
        </p:scale>
        <p:origin x="3036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C7EC9-B6CE-42F4-AE59-EAADDE3443B8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MY"/>
        </a:p>
      </dgm:t>
    </dgm:pt>
    <dgm:pt modelId="{E04A93D2-E1B0-4C87-B16B-F11E3EB93EDF}">
      <dgm:prSet phldrT="[Text]"/>
      <dgm:spPr>
        <a:xfrm>
          <a:off x="590245" y="424867"/>
          <a:ext cx="7711522" cy="849735"/>
        </a:xfrm>
      </dgm:spPr>
      <dgm:t>
        <a:bodyPr/>
        <a:lstStyle/>
        <a:p>
          <a:pPr algn="just">
            <a:buNone/>
          </a:pP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prediction </a:t>
          </a:r>
          <a:r>
            <a:rPr lang="en-GB" altLang="en-US" b="1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performance of a single model is limited</a:t>
          </a: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ensemble learning has been widely applied to the prediction of infectious diseases.</a:t>
          </a:r>
          <a:endParaRPr lang="en-MY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BA808C3-425A-482F-BCE3-62650DC1A0A2}" type="parTrans" cxnId="{6984D878-F333-4E64-ABCF-9549578B5917}">
      <dgm:prSet/>
      <dgm:spPr/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E329D2-2A77-4447-951E-0B1FFA84AC00}" type="sibTrans" cxnId="{6984D878-F333-4E64-ABCF-9549578B5917}">
      <dgm:prSet/>
      <dgm:spPr>
        <a:xfrm>
          <a:off x="-4803278" y="-736172"/>
          <a:ext cx="5721024" cy="5721024"/>
        </a:xfrm>
        <a:prstGeom prst="blockArc">
          <a:avLst>
            <a:gd name="adj1" fmla="val 18900000"/>
            <a:gd name="adj2" fmla="val 2700000"/>
            <a:gd name="adj3" fmla="val 378"/>
          </a:avLst>
        </a:prstGeom>
      </dgm:spPr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E58222-1507-4B30-8836-305B066EE7F2}">
      <dgm:prSet/>
      <dgm:spPr>
        <a:xfrm>
          <a:off x="899124" y="1699471"/>
          <a:ext cx="7402643" cy="849735"/>
        </a:xfrm>
      </dgm:spPr>
      <dgm:t>
        <a:bodyPr/>
        <a:lstStyle/>
        <a:p>
          <a:pPr algn="just">
            <a:buNone/>
          </a:pP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Transfer learning improves </a:t>
          </a:r>
          <a:r>
            <a:rPr lang="en-GB" altLang="en-US" b="1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 performance when data is scarce</a:t>
          </a: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GB" altLang="en-US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18A7BEA-B7F4-410F-953E-A0ED0105A4F7}" type="parTrans" cxnId="{A4511364-5615-4986-89FD-86EAA405A2FC}">
      <dgm:prSet/>
      <dgm:spPr/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F49359-B1D3-4D17-BEF8-C4B7D91CF64A}" type="sibTrans" cxnId="{A4511364-5615-4986-89FD-86EAA405A2FC}">
      <dgm:prSet/>
      <dgm:spPr/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663350-8637-4EFF-8361-5757C22AA363}">
      <dgm:prSet/>
      <dgm:spPr>
        <a:xfrm>
          <a:off x="590245" y="2974075"/>
          <a:ext cx="7711522" cy="849735"/>
        </a:xfrm>
      </dgm:spPr>
      <dgm:t>
        <a:bodyPr/>
        <a:lstStyle/>
        <a:p>
          <a:pPr algn="just">
            <a:buNone/>
          </a:pP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Incremental learning allows models to be </a:t>
          </a:r>
          <a:r>
            <a:rPr lang="en-GB" altLang="en-US" b="1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updated in real time as new data is added</a:t>
          </a:r>
          <a:r>
            <a:rPr lang="en-GB" altLang="en-US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GB" altLang="en-US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701219A-94D9-4D4F-BA00-EAAACD928736}" type="parTrans" cxnId="{4FC9B814-DEC0-4D00-A555-A1D5263AEE42}">
      <dgm:prSet/>
      <dgm:spPr/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4512FC-21A3-4757-828C-81302DFF1965}" type="sibTrans" cxnId="{4FC9B814-DEC0-4D00-A555-A1D5263AEE42}">
      <dgm:prSet/>
      <dgm:spPr/>
      <dgm:t>
        <a:bodyPr/>
        <a:lstStyle/>
        <a:p>
          <a:pPr algn="ctr"/>
          <a:endParaRPr lang="en-MY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25EA9D-741D-451C-82A0-A4A37189541B}" type="pres">
      <dgm:prSet presAssocID="{90CC7EC9-B6CE-42F4-AE59-EAADDE3443B8}" presName="linearFlow" presStyleCnt="0">
        <dgm:presLayoutVars>
          <dgm:dir/>
          <dgm:resizeHandles val="exact"/>
        </dgm:presLayoutVars>
      </dgm:prSet>
      <dgm:spPr/>
    </dgm:pt>
    <dgm:pt modelId="{873957A7-2FDC-48FE-8A17-9FF01C2E7E33}" type="pres">
      <dgm:prSet presAssocID="{E04A93D2-E1B0-4C87-B16B-F11E3EB93EDF}" presName="composite" presStyleCnt="0"/>
      <dgm:spPr/>
    </dgm:pt>
    <dgm:pt modelId="{90D49F71-C169-4701-9F43-7244DF1F1FCB}" type="pres">
      <dgm:prSet presAssocID="{E04A93D2-E1B0-4C87-B16B-F11E3EB93EDF}" presName="imgShp" presStyleLbl="fgImgPlace1" presStyleIdx="0" presStyleCnt="3" custLinFactNeighborX="-51699" custLinFactNeighborY="-249"/>
      <dgm:spPr/>
    </dgm:pt>
    <dgm:pt modelId="{4E0C5A28-9DAC-4A34-93C5-59F7EB8E5C01}" type="pres">
      <dgm:prSet presAssocID="{E04A93D2-E1B0-4C87-B16B-F11E3EB93EDF}" presName="txShp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BC9ADB91-F575-4A97-8415-EF15F00096AB}" type="pres">
      <dgm:prSet presAssocID="{47E329D2-2A77-4447-951E-0B1FFA84AC00}" presName="spacing" presStyleCnt="0"/>
      <dgm:spPr/>
    </dgm:pt>
    <dgm:pt modelId="{250AC345-CEBF-4C1D-9D86-8963F05AB361}" type="pres">
      <dgm:prSet presAssocID="{DFE58222-1507-4B30-8836-305B066EE7F2}" presName="composite" presStyleCnt="0"/>
      <dgm:spPr/>
    </dgm:pt>
    <dgm:pt modelId="{74BAFDA0-A840-4B61-A564-8427E205BBDB}" type="pres">
      <dgm:prSet presAssocID="{DFE58222-1507-4B30-8836-305B066EE7F2}" presName="imgShp" presStyleLbl="fgImgPlace1" presStyleIdx="1" presStyleCnt="3" custLinFactNeighborX="-50645" custLinFactNeighborY="2413"/>
      <dgm:spPr/>
    </dgm:pt>
    <dgm:pt modelId="{BAD69EF0-A72B-4699-85A1-C1918F51EA2C}" type="pres">
      <dgm:prSet presAssocID="{DFE58222-1507-4B30-8836-305B066EE7F2}" presName="txShp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E0DBDD61-99B4-400C-AFFC-A3A564E76E9C}" type="pres">
      <dgm:prSet presAssocID="{30F49359-B1D3-4D17-BEF8-C4B7D91CF64A}" presName="spacing" presStyleCnt="0"/>
      <dgm:spPr/>
    </dgm:pt>
    <dgm:pt modelId="{0B3586CB-E623-4ED3-AEAE-58A2B1D19207}" type="pres">
      <dgm:prSet presAssocID="{1E663350-8637-4EFF-8361-5757C22AA363}" presName="composite" presStyleCnt="0"/>
      <dgm:spPr/>
    </dgm:pt>
    <dgm:pt modelId="{2E7874BA-3640-499E-9C86-4BCBD1E45A8C}" type="pres">
      <dgm:prSet presAssocID="{1E663350-8637-4EFF-8361-5757C22AA363}" presName="imgShp" presStyleLbl="fgImgPlace1" presStyleIdx="2" presStyleCnt="3" custLinFactNeighborX="-51106"/>
      <dgm:spPr/>
    </dgm:pt>
    <dgm:pt modelId="{F0E3FAEC-AFF5-4E21-90A7-BD2D83533933}" type="pres">
      <dgm:prSet presAssocID="{1E663350-8637-4EFF-8361-5757C22AA363}" presName="txShp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4FC9B814-DEC0-4D00-A555-A1D5263AEE42}" srcId="{90CC7EC9-B6CE-42F4-AE59-EAADDE3443B8}" destId="{1E663350-8637-4EFF-8361-5757C22AA363}" srcOrd="2" destOrd="0" parTransId="{4701219A-94D9-4D4F-BA00-EAAACD928736}" sibTransId="{3D4512FC-21A3-4757-828C-81302DFF1965}"/>
    <dgm:cxn modelId="{87FDEE1E-0DE6-4C29-A631-7F6A5B28A6A9}" type="presOf" srcId="{90CC7EC9-B6CE-42F4-AE59-EAADDE3443B8}" destId="{1025EA9D-741D-451C-82A0-A4A37189541B}" srcOrd="0" destOrd="0" presId="urn:microsoft.com/office/officeart/2005/8/layout/vList3"/>
    <dgm:cxn modelId="{C3889D2F-F31C-4F2D-AC93-1C7401CD13AE}" type="presOf" srcId="{E04A93D2-E1B0-4C87-B16B-F11E3EB93EDF}" destId="{4E0C5A28-9DAC-4A34-93C5-59F7EB8E5C01}" srcOrd="0" destOrd="0" presId="urn:microsoft.com/office/officeart/2005/8/layout/vList3"/>
    <dgm:cxn modelId="{A4511364-5615-4986-89FD-86EAA405A2FC}" srcId="{90CC7EC9-B6CE-42F4-AE59-EAADDE3443B8}" destId="{DFE58222-1507-4B30-8836-305B066EE7F2}" srcOrd="1" destOrd="0" parTransId="{818A7BEA-B7F4-410F-953E-A0ED0105A4F7}" sibTransId="{30F49359-B1D3-4D17-BEF8-C4B7D91CF64A}"/>
    <dgm:cxn modelId="{B4179B54-CF2B-45AD-84E3-293361F263F2}" type="presOf" srcId="{DFE58222-1507-4B30-8836-305B066EE7F2}" destId="{BAD69EF0-A72B-4699-85A1-C1918F51EA2C}" srcOrd="0" destOrd="0" presId="urn:microsoft.com/office/officeart/2005/8/layout/vList3"/>
    <dgm:cxn modelId="{6984D878-F333-4E64-ABCF-9549578B5917}" srcId="{90CC7EC9-B6CE-42F4-AE59-EAADDE3443B8}" destId="{E04A93D2-E1B0-4C87-B16B-F11E3EB93EDF}" srcOrd="0" destOrd="0" parTransId="{0BA808C3-425A-482F-BCE3-62650DC1A0A2}" sibTransId="{47E329D2-2A77-4447-951E-0B1FFA84AC00}"/>
    <dgm:cxn modelId="{CF908DC5-34AB-4897-9E8C-7EBA612C3756}" type="presOf" srcId="{1E663350-8637-4EFF-8361-5757C22AA363}" destId="{F0E3FAEC-AFF5-4E21-90A7-BD2D83533933}" srcOrd="0" destOrd="0" presId="urn:microsoft.com/office/officeart/2005/8/layout/vList3"/>
    <dgm:cxn modelId="{A04C6F15-0F80-483E-8716-8FE4341B7AEF}" type="presParOf" srcId="{1025EA9D-741D-451C-82A0-A4A37189541B}" destId="{873957A7-2FDC-48FE-8A17-9FF01C2E7E33}" srcOrd="0" destOrd="0" presId="urn:microsoft.com/office/officeart/2005/8/layout/vList3"/>
    <dgm:cxn modelId="{04826CD2-FD2B-4794-8555-95E875F31351}" type="presParOf" srcId="{873957A7-2FDC-48FE-8A17-9FF01C2E7E33}" destId="{90D49F71-C169-4701-9F43-7244DF1F1FCB}" srcOrd="0" destOrd="0" presId="urn:microsoft.com/office/officeart/2005/8/layout/vList3"/>
    <dgm:cxn modelId="{36BB5D7F-662E-4C97-A723-23D74E28FDE0}" type="presParOf" srcId="{873957A7-2FDC-48FE-8A17-9FF01C2E7E33}" destId="{4E0C5A28-9DAC-4A34-93C5-59F7EB8E5C01}" srcOrd="1" destOrd="0" presId="urn:microsoft.com/office/officeart/2005/8/layout/vList3"/>
    <dgm:cxn modelId="{35591E80-9D90-43FC-85EE-9EEB7FD44012}" type="presParOf" srcId="{1025EA9D-741D-451C-82A0-A4A37189541B}" destId="{BC9ADB91-F575-4A97-8415-EF15F00096AB}" srcOrd="1" destOrd="0" presId="urn:microsoft.com/office/officeart/2005/8/layout/vList3"/>
    <dgm:cxn modelId="{D32A8AC7-E522-44A1-BF57-3C39B59FDB0E}" type="presParOf" srcId="{1025EA9D-741D-451C-82A0-A4A37189541B}" destId="{250AC345-CEBF-4C1D-9D86-8963F05AB361}" srcOrd="2" destOrd="0" presId="urn:microsoft.com/office/officeart/2005/8/layout/vList3"/>
    <dgm:cxn modelId="{9CD4C10F-E293-4AE2-848A-AB51AC7BC0BB}" type="presParOf" srcId="{250AC345-CEBF-4C1D-9D86-8963F05AB361}" destId="{74BAFDA0-A840-4B61-A564-8427E205BBDB}" srcOrd="0" destOrd="0" presId="urn:microsoft.com/office/officeart/2005/8/layout/vList3"/>
    <dgm:cxn modelId="{09ED1F1B-1622-45D5-9180-FBA4C725E3DB}" type="presParOf" srcId="{250AC345-CEBF-4C1D-9D86-8963F05AB361}" destId="{BAD69EF0-A72B-4699-85A1-C1918F51EA2C}" srcOrd="1" destOrd="0" presId="urn:microsoft.com/office/officeart/2005/8/layout/vList3"/>
    <dgm:cxn modelId="{2B55A4E1-A0F6-4934-AAA8-C6295061E53E}" type="presParOf" srcId="{1025EA9D-741D-451C-82A0-A4A37189541B}" destId="{E0DBDD61-99B4-400C-AFFC-A3A564E76E9C}" srcOrd="3" destOrd="0" presId="urn:microsoft.com/office/officeart/2005/8/layout/vList3"/>
    <dgm:cxn modelId="{BFEBD180-A5FD-4C52-8136-F570679EF78F}" type="presParOf" srcId="{1025EA9D-741D-451C-82A0-A4A37189541B}" destId="{0B3586CB-E623-4ED3-AEAE-58A2B1D19207}" srcOrd="4" destOrd="0" presId="urn:microsoft.com/office/officeart/2005/8/layout/vList3"/>
    <dgm:cxn modelId="{F4C49CDA-871E-43B3-A0A4-B5EC8666F6CA}" type="presParOf" srcId="{0B3586CB-E623-4ED3-AEAE-58A2B1D19207}" destId="{2E7874BA-3640-499E-9C86-4BCBD1E45A8C}" srcOrd="0" destOrd="0" presId="urn:microsoft.com/office/officeart/2005/8/layout/vList3"/>
    <dgm:cxn modelId="{47DFE03D-77D2-4115-AD95-6859F1C2A280}" type="presParOf" srcId="{0B3586CB-E623-4ED3-AEAE-58A2B1D19207}" destId="{F0E3FAEC-AFF5-4E21-90A7-BD2D8353393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11958E-3855-4902-9DAF-13FE1707EBE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C09C637E-BD4A-4A4C-AD1B-2E68CDCBDFB6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The models selected by using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multi-objective optimisation algorithm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show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significant advantages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over traditional single-objective optimisation methods, and this study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provides new theoretical support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practical methods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for predictive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selection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in public health decision support systems.</a:t>
          </a:r>
        </a:p>
      </dgm:t>
    </dgm:pt>
    <dgm:pt modelId="{E5770F92-4798-451B-95D9-B9782571615C}" type="parTrans" cxnId="{FE0C8F3E-0CE7-45E5-9B6F-A0E3FBFC9F60}">
      <dgm:prSet/>
      <dgm:spPr/>
      <dgm:t>
        <a:bodyPr/>
        <a:lstStyle/>
        <a:p>
          <a:endParaRPr lang="zh-CN" altLang="en-US"/>
        </a:p>
      </dgm:t>
    </dgm:pt>
    <dgm:pt modelId="{47A47582-E3E9-40B6-9038-089A011D1B9C}" type="sibTrans" cxnId="{FE0C8F3E-0CE7-45E5-9B6F-A0E3FBFC9F60}">
      <dgm:prSet/>
      <dgm:spPr/>
      <dgm:t>
        <a:bodyPr/>
        <a:lstStyle/>
        <a:p>
          <a:endParaRPr lang="zh-CN" altLang="en-US"/>
        </a:p>
      </dgm:t>
    </dgm:pt>
    <dgm:pt modelId="{C4835F5B-3EAD-4D47-99A1-AA4AA1BCAAE0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blending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model shows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superior performance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in terms of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accuracy,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generalisation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computational efficiency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compared to single model and stacking methods. This studydemonstrates the potential application of blending in the field of infectious disease prediction.</a:t>
          </a:r>
        </a:p>
      </dgm:t>
    </dgm:pt>
    <dgm:pt modelId="{2FF59458-D6D3-425A-AD6B-077BF5E4E2E7}" type="parTrans" cxnId="{14B1E305-D76C-48A7-A07C-54C455D6845F}">
      <dgm:prSet/>
      <dgm:spPr/>
      <dgm:t>
        <a:bodyPr/>
        <a:lstStyle/>
        <a:p>
          <a:endParaRPr lang="zh-CN" altLang="en-US"/>
        </a:p>
      </dgm:t>
    </dgm:pt>
    <dgm:pt modelId="{4BC05D88-B7D7-4341-96A5-9813EE0DE740}" type="sibTrans" cxnId="{14B1E305-D76C-48A7-A07C-54C455D6845F}">
      <dgm:prSet/>
      <dgm:spPr/>
      <dgm:t>
        <a:bodyPr/>
        <a:lstStyle/>
        <a:p>
          <a:endParaRPr lang="zh-CN" altLang="en-US"/>
        </a:p>
      </dgm:t>
    </dgm:pt>
    <dgm:pt modelId="{55A55BFB-E19B-4653-9092-ECD40A6007C7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This study combines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blending, transfer learning, and incremental learning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with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biometric Rt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techniques. An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innovative prediction method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is proposed.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Multi-model blending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data updating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have great potential for application in infectious disease prediction. It provides theoretical support and technical guarantee for public health emergency response.</a:t>
          </a:r>
        </a:p>
      </dgm:t>
    </dgm:pt>
    <dgm:pt modelId="{FD59BB10-914C-44C8-AC9D-69CB6D45420F}" type="parTrans" cxnId="{364C97AC-0B1D-49FF-96B7-6EA4306CBFB9}">
      <dgm:prSet/>
      <dgm:spPr/>
      <dgm:t>
        <a:bodyPr/>
        <a:lstStyle/>
        <a:p>
          <a:endParaRPr lang="zh-CN" altLang="en-US"/>
        </a:p>
      </dgm:t>
    </dgm:pt>
    <dgm:pt modelId="{5E1A2ABD-0170-4DEB-93E2-099AC598E17C}" type="sibTrans" cxnId="{364C97AC-0B1D-49FF-96B7-6EA4306CBFB9}">
      <dgm:prSet/>
      <dgm:spPr/>
      <dgm:t>
        <a:bodyPr/>
        <a:lstStyle/>
        <a:p>
          <a:endParaRPr lang="zh-CN" altLang="en-US"/>
        </a:p>
      </dgm:t>
    </dgm:pt>
    <dgm:pt modelId="{80E7E3F1-3933-4F88-84C7-A3D2C1D6A4A2}" type="pres">
      <dgm:prSet presAssocID="{F211958E-3855-4902-9DAF-13FE1707EBE5}" presName="linear" presStyleCnt="0">
        <dgm:presLayoutVars>
          <dgm:dir/>
          <dgm:resizeHandles val="exact"/>
        </dgm:presLayoutVars>
      </dgm:prSet>
      <dgm:spPr/>
    </dgm:pt>
    <dgm:pt modelId="{0267A53E-6715-4C43-B628-2823D688BCB3}" type="pres">
      <dgm:prSet presAssocID="{C09C637E-BD4A-4A4C-AD1B-2E68CDCBDFB6}" presName="comp" presStyleCnt="0"/>
      <dgm:spPr/>
    </dgm:pt>
    <dgm:pt modelId="{7DB968FA-7EBE-4D99-AB2F-BC738244AAF6}" type="pres">
      <dgm:prSet presAssocID="{C09C637E-BD4A-4A4C-AD1B-2E68CDCBDFB6}" presName="box" presStyleLbl="node1" presStyleIdx="0" presStyleCnt="3"/>
      <dgm:spPr/>
    </dgm:pt>
    <dgm:pt modelId="{DF866727-B9A1-44D7-916C-40284ADED372}" type="pres">
      <dgm:prSet presAssocID="{C09C637E-BD4A-4A4C-AD1B-2E68CDCBDFB6}" presName="img" presStyleLbl="fgImgPlace1" presStyleIdx="0" presStyleCnt="3" custScaleX="88342" custScaleY="98404" custLinFactNeighborX="-4997" custLinFactNeighborY="72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</dgm:spPr>
    </dgm:pt>
    <dgm:pt modelId="{FFC97B0E-54D5-4242-959B-1CF0B2CEFEED}" type="pres">
      <dgm:prSet presAssocID="{C09C637E-BD4A-4A4C-AD1B-2E68CDCBDFB6}" presName="text" presStyleLbl="node1" presStyleIdx="0" presStyleCnt="3">
        <dgm:presLayoutVars>
          <dgm:bulletEnabled val="1"/>
        </dgm:presLayoutVars>
      </dgm:prSet>
      <dgm:spPr/>
    </dgm:pt>
    <dgm:pt modelId="{DAFA0B61-6567-4487-AFC0-7D689D805505}" type="pres">
      <dgm:prSet presAssocID="{47A47582-E3E9-40B6-9038-089A011D1B9C}" presName="spacer" presStyleCnt="0"/>
      <dgm:spPr/>
    </dgm:pt>
    <dgm:pt modelId="{BFE0C5D8-DA40-479C-8620-4FA9685FAEF4}" type="pres">
      <dgm:prSet presAssocID="{C4835F5B-3EAD-4D47-99A1-AA4AA1BCAAE0}" presName="comp" presStyleCnt="0"/>
      <dgm:spPr/>
    </dgm:pt>
    <dgm:pt modelId="{2FEDDBB3-DB98-4960-B653-56AFC50B861F}" type="pres">
      <dgm:prSet presAssocID="{C4835F5B-3EAD-4D47-99A1-AA4AA1BCAAE0}" presName="box" presStyleLbl="node1" presStyleIdx="1" presStyleCnt="3"/>
      <dgm:spPr/>
    </dgm:pt>
    <dgm:pt modelId="{2DD0B0BF-BA7B-472A-BABF-711198212095}" type="pres">
      <dgm:prSet presAssocID="{C4835F5B-3EAD-4D47-99A1-AA4AA1BCAAE0}" presName="img" presStyleLbl="fgImgPlace1" presStyleIdx="1" presStyleCnt="3" custScaleX="89859" custScaleY="97554" custLinFactNeighborX="-588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</dgm:spPr>
    </dgm:pt>
    <dgm:pt modelId="{D3C06029-6F20-40EA-984F-9E7A7FDDA574}" type="pres">
      <dgm:prSet presAssocID="{C4835F5B-3EAD-4D47-99A1-AA4AA1BCAAE0}" presName="text" presStyleLbl="node1" presStyleIdx="1" presStyleCnt="3">
        <dgm:presLayoutVars>
          <dgm:bulletEnabled val="1"/>
        </dgm:presLayoutVars>
      </dgm:prSet>
      <dgm:spPr/>
    </dgm:pt>
    <dgm:pt modelId="{7CD1D416-48BC-4CDA-A7F9-8AFAAF8E628E}" type="pres">
      <dgm:prSet presAssocID="{4BC05D88-B7D7-4341-96A5-9813EE0DE740}" presName="spacer" presStyleCnt="0"/>
      <dgm:spPr/>
    </dgm:pt>
    <dgm:pt modelId="{EB6B00CE-987E-4557-AF74-1AB689000FD9}" type="pres">
      <dgm:prSet presAssocID="{55A55BFB-E19B-4653-9092-ECD40A6007C7}" presName="comp" presStyleCnt="0"/>
      <dgm:spPr/>
    </dgm:pt>
    <dgm:pt modelId="{5EFF2A7B-B04B-4270-BEA4-BDDE32358E2F}" type="pres">
      <dgm:prSet presAssocID="{55A55BFB-E19B-4653-9092-ECD40A6007C7}" presName="box" presStyleLbl="node1" presStyleIdx="2" presStyleCnt="3"/>
      <dgm:spPr/>
    </dgm:pt>
    <dgm:pt modelId="{182A3E47-1DEA-499B-B212-61C35EACBE3E}" type="pres">
      <dgm:prSet presAssocID="{55A55BFB-E19B-4653-9092-ECD40A6007C7}" presName="img" presStyleLbl="fgImgPlace1" presStyleIdx="2" presStyleCnt="3" custScaleX="85404" custLinFactNeighborX="-767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</dgm:spPr>
    </dgm:pt>
    <dgm:pt modelId="{E83BCEA5-9251-471F-95F0-50E996680FCC}" type="pres">
      <dgm:prSet presAssocID="{55A55BFB-E19B-4653-9092-ECD40A6007C7}" presName="text" presStyleLbl="node1" presStyleIdx="2" presStyleCnt="3">
        <dgm:presLayoutVars>
          <dgm:bulletEnabled val="1"/>
        </dgm:presLayoutVars>
      </dgm:prSet>
      <dgm:spPr/>
    </dgm:pt>
  </dgm:ptLst>
  <dgm:cxnLst>
    <dgm:cxn modelId="{14B1E305-D76C-48A7-A07C-54C455D6845F}" srcId="{F211958E-3855-4902-9DAF-13FE1707EBE5}" destId="{C4835F5B-3EAD-4D47-99A1-AA4AA1BCAAE0}" srcOrd="1" destOrd="0" parTransId="{2FF59458-D6D3-425A-AD6B-077BF5E4E2E7}" sibTransId="{4BC05D88-B7D7-4341-96A5-9813EE0DE740}"/>
    <dgm:cxn modelId="{8BF74F17-1836-43A6-8EB1-1B2B0EA466B8}" type="presOf" srcId="{C4835F5B-3EAD-4D47-99A1-AA4AA1BCAAE0}" destId="{2FEDDBB3-DB98-4960-B653-56AFC50B861F}" srcOrd="0" destOrd="0" presId="urn:microsoft.com/office/officeart/2005/8/layout/vList4"/>
    <dgm:cxn modelId="{5A043527-8C91-482C-A639-B06F25DEB120}" type="presOf" srcId="{55A55BFB-E19B-4653-9092-ECD40A6007C7}" destId="{E83BCEA5-9251-471F-95F0-50E996680FCC}" srcOrd="1" destOrd="0" presId="urn:microsoft.com/office/officeart/2005/8/layout/vList4"/>
    <dgm:cxn modelId="{FE0C8F3E-0CE7-45E5-9B6F-A0E3FBFC9F60}" srcId="{F211958E-3855-4902-9DAF-13FE1707EBE5}" destId="{C09C637E-BD4A-4A4C-AD1B-2E68CDCBDFB6}" srcOrd="0" destOrd="0" parTransId="{E5770F92-4798-451B-95D9-B9782571615C}" sibTransId="{47A47582-E3E9-40B6-9038-089A011D1B9C}"/>
    <dgm:cxn modelId="{4C9F374E-A4A4-4689-BD14-6C032641EFBF}" type="presOf" srcId="{55A55BFB-E19B-4653-9092-ECD40A6007C7}" destId="{5EFF2A7B-B04B-4270-BEA4-BDDE32358E2F}" srcOrd="0" destOrd="0" presId="urn:microsoft.com/office/officeart/2005/8/layout/vList4"/>
    <dgm:cxn modelId="{C6166078-1CBB-4C16-80B6-2A98012A4CF5}" type="presOf" srcId="{C09C637E-BD4A-4A4C-AD1B-2E68CDCBDFB6}" destId="{7DB968FA-7EBE-4D99-AB2F-BC738244AAF6}" srcOrd="0" destOrd="0" presId="urn:microsoft.com/office/officeart/2005/8/layout/vList4"/>
    <dgm:cxn modelId="{2594B48B-A1E4-4E65-86D3-21867F137F67}" type="presOf" srcId="{F211958E-3855-4902-9DAF-13FE1707EBE5}" destId="{80E7E3F1-3933-4F88-84C7-A3D2C1D6A4A2}" srcOrd="0" destOrd="0" presId="urn:microsoft.com/office/officeart/2005/8/layout/vList4"/>
    <dgm:cxn modelId="{364C97AC-0B1D-49FF-96B7-6EA4306CBFB9}" srcId="{F211958E-3855-4902-9DAF-13FE1707EBE5}" destId="{55A55BFB-E19B-4653-9092-ECD40A6007C7}" srcOrd="2" destOrd="0" parTransId="{FD59BB10-914C-44C8-AC9D-69CB6D45420F}" sibTransId="{5E1A2ABD-0170-4DEB-93E2-099AC598E17C}"/>
    <dgm:cxn modelId="{EDA1D7B9-8970-498A-8BB8-E16F865A8972}" type="presOf" srcId="{C4835F5B-3EAD-4D47-99A1-AA4AA1BCAAE0}" destId="{D3C06029-6F20-40EA-984F-9E7A7FDDA574}" srcOrd="1" destOrd="0" presId="urn:microsoft.com/office/officeart/2005/8/layout/vList4"/>
    <dgm:cxn modelId="{2633F4F8-8592-45FE-88A3-BC6F704F6D4D}" type="presOf" srcId="{C09C637E-BD4A-4A4C-AD1B-2E68CDCBDFB6}" destId="{FFC97B0E-54D5-4242-959B-1CF0B2CEFEED}" srcOrd="1" destOrd="0" presId="urn:microsoft.com/office/officeart/2005/8/layout/vList4"/>
    <dgm:cxn modelId="{DDDC7462-D704-4871-92D7-CA190A71AAF6}" type="presParOf" srcId="{80E7E3F1-3933-4F88-84C7-A3D2C1D6A4A2}" destId="{0267A53E-6715-4C43-B628-2823D688BCB3}" srcOrd="0" destOrd="0" presId="urn:microsoft.com/office/officeart/2005/8/layout/vList4"/>
    <dgm:cxn modelId="{13FCC523-9039-4A7A-B797-FC0A1777C047}" type="presParOf" srcId="{0267A53E-6715-4C43-B628-2823D688BCB3}" destId="{7DB968FA-7EBE-4D99-AB2F-BC738244AAF6}" srcOrd="0" destOrd="0" presId="urn:microsoft.com/office/officeart/2005/8/layout/vList4"/>
    <dgm:cxn modelId="{09E219BB-0F1D-4CFD-AE68-B7FFBAA7DEF2}" type="presParOf" srcId="{0267A53E-6715-4C43-B628-2823D688BCB3}" destId="{DF866727-B9A1-44D7-916C-40284ADED372}" srcOrd="1" destOrd="0" presId="urn:microsoft.com/office/officeart/2005/8/layout/vList4"/>
    <dgm:cxn modelId="{9AD1549B-1385-439D-B052-761EF08DDD44}" type="presParOf" srcId="{0267A53E-6715-4C43-B628-2823D688BCB3}" destId="{FFC97B0E-54D5-4242-959B-1CF0B2CEFEED}" srcOrd="2" destOrd="0" presId="urn:microsoft.com/office/officeart/2005/8/layout/vList4"/>
    <dgm:cxn modelId="{ADEE8E90-414E-45E3-A6D4-62FAC4B50254}" type="presParOf" srcId="{80E7E3F1-3933-4F88-84C7-A3D2C1D6A4A2}" destId="{DAFA0B61-6567-4487-AFC0-7D689D805505}" srcOrd="1" destOrd="0" presId="urn:microsoft.com/office/officeart/2005/8/layout/vList4"/>
    <dgm:cxn modelId="{432F9753-5F96-488B-94C3-4CEA9923DA58}" type="presParOf" srcId="{80E7E3F1-3933-4F88-84C7-A3D2C1D6A4A2}" destId="{BFE0C5D8-DA40-479C-8620-4FA9685FAEF4}" srcOrd="2" destOrd="0" presId="urn:microsoft.com/office/officeart/2005/8/layout/vList4"/>
    <dgm:cxn modelId="{B2418AF8-E0C2-4DFC-82CB-07AB158D6D06}" type="presParOf" srcId="{BFE0C5D8-DA40-479C-8620-4FA9685FAEF4}" destId="{2FEDDBB3-DB98-4960-B653-56AFC50B861F}" srcOrd="0" destOrd="0" presId="urn:microsoft.com/office/officeart/2005/8/layout/vList4"/>
    <dgm:cxn modelId="{BC224E02-8863-475F-ABFF-AB3F4D19948E}" type="presParOf" srcId="{BFE0C5D8-DA40-479C-8620-4FA9685FAEF4}" destId="{2DD0B0BF-BA7B-472A-BABF-711198212095}" srcOrd="1" destOrd="0" presId="urn:microsoft.com/office/officeart/2005/8/layout/vList4"/>
    <dgm:cxn modelId="{7D71EF0A-0918-4F3C-AAD3-67614964847C}" type="presParOf" srcId="{BFE0C5D8-DA40-479C-8620-4FA9685FAEF4}" destId="{D3C06029-6F20-40EA-984F-9E7A7FDDA574}" srcOrd="2" destOrd="0" presId="urn:microsoft.com/office/officeart/2005/8/layout/vList4"/>
    <dgm:cxn modelId="{675B779E-347A-4758-8104-A5B9C7F63FB4}" type="presParOf" srcId="{80E7E3F1-3933-4F88-84C7-A3D2C1D6A4A2}" destId="{7CD1D416-48BC-4CDA-A7F9-8AFAAF8E628E}" srcOrd="3" destOrd="0" presId="urn:microsoft.com/office/officeart/2005/8/layout/vList4"/>
    <dgm:cxn modelId="{F275017E-36C1-472E-8589-A168CB866526}" type="presParOf" srcId="{80E7E3F1-3933-4F88-84C7-A3D2C1D6A4A2}" destId="{EB6B00CE-987E-4557-AF74-1AB689000FD9}" srcOrd="4" destOrd="0" presId="urn:microsoft.com/office/officeart/2005/8/layout/vList4"/>
    <dgm:cxn modelId="{412BEFD5-2629-4357-BA9E-0315D2859B0F}" type="presParOf" srcId="{EB6B00CE-987E-4557-AF74-1AB689000FD9}" destId="{5EFF2A7B-B04B-4270-BEA4-BDDE32358E2F}" srcOrd="0" destOrd="0" presId="urn:microsoft.com/office/officeart/2005/8/layout/vList4"/>
    <dgm:cxn modelId="{8F4FAA51-B0F3-4B49-9612-1952BDA50A7D}" type="presParOf" srcId="{EB6B00CE-987E-4557-AF74-1AB689000FD9}" destId="{182A3E47-1DEA-499B-B212-61C35EACBE3E}" srcOrd="1" destOrd="0" presId="urn:microsoft.com/office/officeart/2005/8/layout/vList4"/>
    <dgm:cxn modelId="{5213C3A8-A3DA-457D-82B8-FFBE126D6BDA}" type="presParOf" srcId="{EB6B00CE-987E-4557-AF74-1AB689000FD9}" destId="{E83BCEA5-9251-471F-95F0-50E996680FC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11958E-3855-4902-9DAF-13FE1707EBE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C09C637E-BD4A-4A4C-AD1B-2E68CDCBDFB6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en-GB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We propose a </a:t>
          </a:r>
          <a:r>
            <a:rPr lang="en-GB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multi-objective optimisation method </a:t>
          </a:r>
          <a:r>
            <a:rPr lang="en-GB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for </a:t>
          </a:r>
          <a:r>
            <a:rPr lang="en-GB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the optimal prediction model </a:t>
          </a:r>
          <a:r>
            <a:rPr lang="en-GB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in infectious disease prediction, and this new method outperforms the traditional single-objective method and enriches the theoretical basis of model selection in this field.</a:t>
          </a:r>
          <a:endParaRPr lang="zh-CN" alt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770F92-4798-451B-95D9-B9782571615C}" type="parTrans" cxnId="{FE0C8F3E-0CE7-45E5-9B6F-A0E3FBFC9F60}">
      <dgm:prSet/>
      <dgm:spPr/>
      <dgm:t>
        <a:bodyPr/>
        <a:lstStyle/>
        <a:p>
          <a:endParaRPr lang="zh-CN" altLang="en-US"/>
        </a:p>
      </dgm:t>
    </dgm:pt>
    <dgm:pt modelId="{47A47582-E3E9-40B6-9038-089A011D1B9C}" type="sibTrans" cxnId="{FE0C8F3E-0CE7-45E5-9B6F-A0E3FBFC9F60}">
      <dgm:prSet/>
      <dgm:spPr/>
      <dgm:t>
        <a:bodyPr/>
        <a:lstStyle/>
        <a:p>
          <a:endParaRPr lang="zh-CN" altLang="en-US"/>
        </a:p>
      </dgm:t>
    </dgm:pt>
    <dgm:pt modelId="{C4835F5B-3EAD-4D47-99A1-AA4AA1BCAAE0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We demonstrate the effectiveness of blending in improving the performance and utility of COVID-19 prediction models. Our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proposed blending achieves substantial improvements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 in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prediction accuracy, generalisation and computational efficiency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2FF59458-D6D3-425A-AD6B-077BF5E4E2E7}" type="parTrans" cxnId="{14B1E305-D76C-48A7-A07C-54C455D6845F}">
      <dgm:prSet/>
      <dgm:spPr/>
      <dgm:t>
        <a:bodyPr/>
        <a:lstStyle/>
        <a:p>
          <a:endParaRPr lang="zh-CN" altLang="en-US"/>
        </a:p>
      </dgm:t>
    </dgm:pt>
    <dgm:pt modelId="{4BC05D88-B7D7-4341-96A5-9813EE0DE740}" type="sibTrans" cxnId="{14B1E305-D76C-48A7-A07C-54C455D6845F}">
      <dgm:prSet/>
      <dgm:spPr/>
      <dgm:t>
        <a:bodyPr/>
        <a:lstStyle/>
        <a:p>
          <a:endParaRPr lang="zh-CN" altLang="en-US"/>
        </a:p>
      </dgm:t>
    </dgm:pt>
    <dgm:pt modelId="{55A55BFB-E19B-4653-9092-ECD40A6007C7}">
      <dgm:prSet phldrT="[文本]" custT="1"/>
      <dgm:spPr/>
      <dgm:t>
        <a:bodyPr/>
        <a:lstStyle/>
        <a:p>
          <a:pPr algn="just">
            <a:buFont typeface="Wingdings" panose="05000000000000000000" pitchFamily="2" charset="2"/>
            <a:buChar char="Ø"/>
          </a:pP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We developed a novel framework, and by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transferring knowledge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from the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COVID-19 dataset to the monkeypox 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dataset and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incorporating dynamic updating</a:t>
          </a:r>
          <a:r>
            <a:rPr lang="zh-CN" alt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, our model effectively solves the data scarcity challenge, extends the applicability of traditional prediction models, and provides new theoretical and technical </a:t>
          </a:r>
          <a:r>
            <a:rPr lang="zh-CN" altLang="en-US" sz="20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support for early warning of emerging infectious diseases.</a:t>
          </a:r>
        </a:p>
      </dgm:t>
    </dgm:pt>
    <dgm:pt modelId="{FD59BB10-914C-44C8-AC9D-69CB6D45420F}" type="parTrans" cxnId="{364C97AC-0B1D-49FF-96B7-6EA4306CBFB9}">
      <dgm:prSet/>
      <dgm:spPr/>
      <dgm:t>
        <a:bodyPr/>
        <a:lstStyle/>
        <a:p>
          <a:endParaRPr lang="zh-CN" altLang="en-US"/>
        </a:p>
      </dgm:t>
    </dgm:pt>
    <dgm:pt modelId="{5E1A2ABD-0170-4DEB-93E2-099AC598E17C}" type="sibTrans" cxnId="{364C97AC-0B1D-49FF-96B7-6EA4306CBFB9}">
      <dgm:prSet/>
      <dgm:spPr/>
      <dgm:t>
        <a:bodyPr/>
        <a:lstStyle/>
        <a:p>
          <a:endParaRPr lang="zh-CN" altLang="en-US"/>
        </a:p>
      </dgm:t>
    </dgm:pt>
    <dgm:pt modelId="{6772A594-EE28-496A-8ECC-1F849AF58CEF}" type="pres">
      <dgm:prSet presAssocID="{F211958E-3855-4902-9DAF-13FE1707EBE5}" presName="Name0" presStyleCnt="0">
        <dgm:presLayoutVars>
          <dgm:chMax val="7"/>
          <dgm:chPref val="7"/>
          <dgm:dir/>
        </dgm:presLayoutVars>
      </dgm:prSet>
      <dgm:spPr/>
    </dgm:pt>
    <dgm:pt modelId="{2511EE74-0DE3-4B77-9F22-49AA23A4845D}" type="pres">
      <dgm:prSet presAssocID="{F211958E-3855-4902-9DAF-13FE1707EBE5}" presName="Name1" presStyleCnt="0"/>
      <dgm:spPr/>
    </dgm:pt>
    <dgm:pt modelId="{DA1DE184-457C-4CA7-BE12-58B47DC0C206}" type="pres">
      <dgm:prSet presAssocID="{F211958E-3855-4902-9DAF-13FE1707EBE5}" presName="cycle" presStyleCnt="0"/>
      <dgm:spPr/>
    </dgm:pt>
    <dgm:pt modelId="{84A96FBA-C92D-416C-B06D-0C6D0CADB292}" type="pres">
      <dgm:prSet presAssocID="{F211958E-3855-4902-9DAF-13FE1707EBE5}" presName="srcNode" presStyleLbl="node1" presStyleIdx="0" presStyleCnt="3"/>
      <dgm:spPr/>
    </dgm:pt>
    <dgm:pt modelId="{6498C82C-6BDC-45D7-BBA2-CE2362F0F316}" type="pres">
      <dgm:prSet presAssocID="{F211958E-3855-4902-9DAF-13FE1707EBE5}" presName="conn" presStyleLbl="parChTrans1D2" presStyleIdx="0" presStyleCnt="1"/>
      <dgm:spPr/>
    </dgm:pt>
    <dgm:pt modelId="{FA089BAF-CFCB-4A10-8439-3C239993BEE0}" type="pres">
      <dgm:prSet presAssocID="{F211958E-3855-4902-9DAF-13FE1707EBE5}" presName="extraNode" presStyleLbl="node1" presStyleIdx="0" presStyleCnt="3"/>
      <dgm:spPr/>
    </dgm:pt>
    <dgm:pt modelId="{5D6D8ACA-5985-47D7-8B29-A7FDDFE7442D}" type="pres">
      <dgm:prSet presAssocID="{F211958E-3855-4902-9DAF-13FE1707EBE5}" presName="dstNode" presStyleLbl="node1" presStyleIdx="0" presStyleCnt="3"/>
      <dgm:spPr/>
    </dgm:pt>
    <dgm:pt modelId="{B01070CE-DE40-4AD6-8C00-5B9A9CF3597C}" type="pres">
      <dgm:prSet presAssocID="{C09C637E-BD4A-4A4C-AD1B-2E68CDCBDFB6}" presName="text_1" presStyleLbl="node1" presStyleIdx="0" presStyleCnt="3" custScaleY="134855">
        <dgm:presLayoutVars>
          <dgm:bulletEnabled val="1"/>
        </dgm:presLayoutVars>
      </dgm:prSet>
      <dgm:spPr/>
    </dgm:pt>
    <dgm:pt modelId="{38EB0EC6-B910-41C1-9093-4D03277EB692}" type="pres">
      <dgm:prSet presAssocID="{C09C637E-BD4A-4A4C-AD1B-2E68CDCBDFB6}" presName="accent_1" presStyleCnt="0"/>
      <dgm:spPr/>
    </dgm:pt>
    <dgm:pt modelId="{0B083C1F-390B-48F3-98BD-BBA82C8E5C85}" type="pres">
      <dgm:prSet presAssocID="{C09C637E-BD4A-4A4C-AD1B-2E68CDCBDFB6}" presName="accentRepeatNode" presStyleLbl="solidFgAcc1" presStyleIdx="0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>
          <a:solidFill>
            <a:srgbClr val="C00000"/>
          </a:solidFill>
        </a:ln>
      </dgm:spPr>
    </dgm:pt>
    <dgm:pt modelId="{D0168448-46E4-42A4-A28A-633DC7E95B7A}" type="pres">
      <dgm:prSet presAssocID="{C4835F5B-3EAD-4D47-99A1-AA4AA1BCAAE0}" presName="text_2" presStyleLbl="node1" presStyleIdx="1" presStyleCnt="3" custScaleY="124373">
        <dgm:presLayoutVars>
          <dgm:bulletEnabled val="1"/>
        </dgm:presLayoutVars>
      </dgm:prSet>
      <dgm:spPr/>
    </dgm:pt>
    <dgm:pt modelId="{392331A4-DDB0-4753-9DDE-A5C1DE77D0C0}" type="pres">
      <dgm:prSet presAssocID="{C4835F5B-3EAD-4D47-99A1-AA4AA1BCAAE0}" presName="accent_2" presStyleCnt="0"/>
      <dgm:spPr/>
    </dgm:pt>
    <dgm:pt modelId="{C9BCCB55-EA5C-4A53-A400-C5C3CE19E711}" type="pres">
      <dgm:prSet presAssocID="{C4835F5B-3EAD-4D47-99A1-AA4AA1BCAAE0}" presName="accentRepeatNode" presStyleLbl="solidFgAcc1" presStyleIdx="1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>
          <a:solidFill>
            <a:srgbClr val="FFC000"/>
          </a:solidFill>
        </a:ln>
      </dgm:spPr>
    </dgm:pt>
    <dgm:pt modelId="{A915ED42-36E3-46FF-83EA-871B9C32351A}" type="pres">
      <dgm:prSet presAssocID="{55A55BFB-E19B-4653-9092-ECD40A6007C7}" presName="text_3" presStyleLbl="node1" presStyleIdx="2" presStyleCnt="3" custScaleY="146432">
        <dgm:presLayoutVars>
          <dgm:bulletEnabled val="1"/>
        </dgm:presLayoutVars>
      </dgm:prSet>
      <dgm:spPr/>
    </dgm:pt>
    <dgm:pt modelId="{31FBAC90-C38B-411B-9F48-A5589A90A7ED}" type="pres">
      <dgm:prSet presAssocID="{55A55BFB-E19B-4653-9092-ECD40A6007C7}" presName="accent_3" presStyleCnt="0"/>
      <dgm:spPr/>
    </dgm:pt>
    <dgm:pt modelId="{E7D6530C-3A57-42AE-887E-16B3ED042C7C}" type="pres">
      <dgm:prSet presAssocID="{55A55BFB-E19B-4653-9092-ECD40A6007C7}" presName="accentRepeatNode" presStyleLbl="solidFgAcc1" presStyleIdx="2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>
          <a:solidFill>
            <a:srgbClr val="92D050"/>
          </a:solidFill>
        </a:ln>
      </dgm:spPr>
    </dgm:pt>
  </dgm:ptLst>
  <dgm:cxnLst>
    <dgm:cxn modelId="{14B1E305-D76C-48A7-A07C-54C455D6845F}" srcId="{F211958E-3855-4902-9DAF-13FE1707EBE5}" destId="{C4835F5B-3EAD-4D47-99A1-AA4AA1BCAAE0}" srcOrd="1" destOrd="0" parTransId="{2FF59458-D6D3-425A-AD6B-077BF5E4E2E7}" sibTransId="{4BC05D88-B7D7-4341-96A5-9813EE0DE740}"/>
    <dgm:cxn modelId="{FA06E13C-3884-4A28-9038-69CB25BC869F}" type="presOf" srcId="{55A55BFB-E19B-4653-9092-ECD40A6007C7}" destId="{A915ED42-36E3-46FF-83EA-871B9C32351A}" srcOrd="0" destOrd="0" presId="urn:microsoft.com/office/officeart/2008/layout/VerticalCurvedList"/>
    <dgm:cxn modelId="{FE0C8F3E-0CE7-45E5-9B6F-A0E3FBFC9F60}" srcId="{F211958E-3855-4902-9DAF-13FE1707EBE5}" destId="{C09C637E-BD4A-4A4C-AD1B-2E68CDCBDFB6}" srcOrd="0" destOrd="0" parTransId="{E5770F92-4798-451B-95D9-B9782571615C}" sibTransId="{47A47582-E3E9-40B6-9038-089A011D1B9C}"/>
    <dgm:cxn modelId="{95457B41-9978-4EA7-BAAE-9FB0952D3DA0}" type="presOf" srcId="{C4835F5B-3EAD-4D47-99A1-AA4AA1BCAAE0}" destId="{D0168448-46E4-42A4-A28A-633DC7E95B7A}" srcOrd="0" destOrd="0" presId="urn:microsoft.com/office/officeart/2008/layout/VerticalCurvedList"/>
    <dgm:cxn modelId="{30C1367E-9102-435A-A527-8A06F0870DFC}" type="presOf" srcId="{C09C637E-BD4A-4A4C-AD1B-2E68CDCBDFB6}" destId="{B01070CE-DE40-4AD6-8C00-5B9A9CF3597C}" srcOrd="0" destOrd="0" presId="urn:microsoft.com/office/officeart/2008/layout/VerticalCurvedList"/>
    <dgm:cxn modelId="{364C97AC-0B1D-49FF-96B7-6EA4306CBFB9}" srcId="{F211958E-3855-4902-9DAF-13FE1707EBE5}" destId="{55A55BFB-E19B-4653-9092-ECD40A6007C7}" srcOrd="2" destOrd="0" parTransId="{FD59BB10-914C-44C8-AC9D-69CB6D45420F}" sibTransId="{5E1A2ABD-0170-4DEB-93E2-099AC598E17C}"/>
    <dgm:cxn modelId="{9C98E1E8-6A34-4E56-AAAB-07A54D3699C7}" type="presOf" srcId="{47A47582-E3E9-40B6-9038-089A011D1B9C}" destId="{6498C82C-6BDC-45D7-BBA2-CE2362F0F316}" srcOrd="0" destOrd="0" presId="urn:microsoft.com/office/officeart/2008/layout/VerticalCurvedList"/>
    <dgm:cxn modelId="{D3B6BBF9-C989-47D0-A60E-0B8FF38D5E49}" type="presOf" srcId="{F211958E-3855-4902-9DAF-13FE1707EBE5}" destId="{6772A594-EE28-496A-8ECC-1F849AF58CEF}" srcOrd="0" destOrd="0" presId="urn:microsoft.com/office/officeart/2008/layout/VerticalCurvedList"/>
    <dgm:cxn modelId="{201173D5-F66B-4BA6-A751-49625ABCD203}" type="presParOf" srcId="{6772A594-EE28-496A-8ECC-1F849AF58CEF}" destId="{2511EE74-0DE3-4B77-9F22-49AA23A4845D}" srcOrd="0" destOrd="0" presId="urn:microsoft.com/office/officeart/2008/layout/VerticalCurvedList"/>
    <dgm:cxn modelId="{E035EF73-1140-4250-98E7-673755844058}" type="presParOf" srcId="{2511EE74-0DE3-4B77-9F22-49AA23A4845D}" destId="{DA1DE184-457C-4CA7-BE12-58B47DC0C206}" srcOrd="0" destOrd="0" presId="urn:microsoft.com/office/officeart/2008/layout/VerticalCurvedList"/>
    <dgm:cxn modelId="{CEA9C5D1-7175-4C9B-AE97-39A563243465}" type="presParOf" srcId="{DA1DE184-457C-4CA7-BE12-58B47DC0C206}" destId="{84A96FBA-C92D-416C-B06D-0C6D0CADB292}" srcOrd="0" destOrd="0" presId="urn:microsoft.com/office/officeart/2008/layout/VerticalCurvedList"/>
    <dgm:cxn modelId="{541EE64D-F812-41C7-A3BB-182941858694}" type="presParOf" srcId="{DA1DE184-457C-4CA7-BE12-58B47DC0C206}" destId="{6498C82C-6BDC-45D7-BBA2-CE2362F0F316}" srcOrd="1" destOrd="0" presId="urn:microsoft.com/office/officeart/2008/layout/VerticalCurvedList"/>
    <dgm:cxn modelId="{5912C373-6DD0-43BE-BE7B-E5CD03EE95D0}" type="presParOf" srcId="{DA1DE184-457C-4CA7-BE12-58B47DC0C206}" destId="{FA089BAF-CFCB-4A10-8439-3C239993BEE0}" srcOrd="2" destOrd="0" presId="urn:microsoft.com/office/officeart/2008/layout/VerticalCurvedList"/>
    <dgm:cxn modelId="{402830F9-ED94-4CA5-A8EB-76857177AA76}" type="presParOf" srcId="{DA1DE184-457C-4CA7-BE12-58B47DC0C206}" destId="{5D6D8ACA-5985-47D7-8B29-A7FDDFE7442D}" srcOrd="3" destOrd="0" presId="urn:microsoft.com/office/officeart/2008/layout/VerticalCurvedList"/>
    <dgm:cxn modelId="{C1F60822-B8CD-4DB9-AD0E-85467E2E3583}" type="presParOf" srcId="{2511EE74-0DE3-4B77-9F22-49AA23A4845D}" destId="{B01070CE-DE40-4AD6-8C00-5B9A9CF3597C}" srcOrd="1" destOrd="0" presId="urn:microsoft.com/office/officeart/2008/layout/VerticalCurvedList"/>
    <dgm:cxn modelId="{FFA8E56D-DB3D-4939-9C3C-1269425BD6E0}" type="presParOf" srcId="{2511EE74-0DE3-4B77-9F22-49AA23A4845D}" destId="{38EB0EC6-B910-41C1-9093-4D03277EB692}" srcOrd="2" destOrd="0" presId="urn:microsoft.com/office/officeart/2008/layout/VerticalCurvedList"/>
    <dgm:cxn modelId="{496A7EB2-7A69-4128-82B4-503417ECAA4E}" type="presParOf" srcId="{38EB0EC6-B910-41C1-9093-4D03277EB692}" destId="{0B083C1F-390B-48F3-98BD-BBA82C8E5C85}" srcOrd="0" destOrd="0" presId="urn:microsoft.com/office/officeart/2008/layout/VerticalCurvedList"/>
    <dgm:cxn modelId="{C56EC34C-ED03-4D58-B873-BB07C793261C}" type="presParOf" srcId="{2511EE74-0DE3-4B77-9F22-49AA23A4845D}" destId="{D0168448-46E4-42A4-A28A-633DC7E95B7A}" srcOrd="3" destOrd="0" presId="urn:microsoft.com/office/officeart/2008/layout/VerticalCurvedList"/>
    <dgm:cxn modelId="{4A23A870-7477-4A56-80C9-68F16F6CFA60}" type="presParOf" srcId="{2511EE74-0DE3-4B77-9F22-49AA23A4845D}" destId="{392331A4-DDB0-4753-9DDE-A5C1DE77D0C0}" srcOrd="4" destOrd="0" presId="urn:microsoft.com/office/officeart/2008/layout/VerticalCurvedList"/>
    <dgm:cxn modelId="{5975E76E-158F-4741-8CF4-31BF1E9C15A9}" type="presParOf" srcId="{392331A4-DDB0-4753-9DDE-A5C1DE77D0C0}" destId="{C9BCCB55-EA5C-4A53-A400-C5C3CE19E711}" srcOrd="0" destOrd="0" presId="urn:microsoft.com/office/officeart/2008/layout/VerticalCurvedList"/>
    <dgm:cxn modelId="{13AEF0A1-2FB3-47FE-B6BD-D7AA3F8A746F}" type="presParOf" srcId="{2511EE74-0DE3-4B77-9F22-49AA23A4845D}" destId="{A915ED42-36E3-46FF-83EA-871B9C32351A}" srcOrd="5" destOrd="0" presId="urn:microsoft.com/office/officeart/2008/layout/VerticalCurvedList"/>
    <dgm:cxn modelId="{78B5EE54-6740-4A8D-9FA8-40A7927D0270}" type="presParOf" srcId="{2511EE74-0DE3-4B77-9F22-49AA23A4845D}" destId="{31FBAC90-C38B-411B-9F48-A5589A90A7ED}" srcOrd="6" destOrd="0" presId="urn:microsoft.com/office/officeart/2008/layout/VerticalCurvedList"/>
    <dgm:cxn modelId="{AFA4898D-9736-4ABA-AD7F-6902173A3798}" type="presParOf" srcId="{31FBAC90-C38B-411B-9F48-A5589A90A7ED}" destId="{E7D6530C-3A57-42AE-887E-16B3ED042C7C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C5A28-9DAC-4A34-93C5-59F7EB8E5C01}">
      <dsp:nvSpPr>
        <dsp:cNvPr id="0" name=""/>
        <dsp:cNvSpPr/>
      </dsp:nvSpPr>
      <dsp:spPr>
        <a:xfrm rot="10800000">
          <a:off x="2340875" y="2995"/>
          <a:ext cx="8097572" cy="12050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92" tIns="95250" rIns="17780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prediction </a:t>
          </a:r>
          <a:r>
            <a:rPr lang="en-GB" altLang="en-US" sz="2500" b="1" kern="120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performance of a single model is limited</a:t>
          </a: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, ensemble learning has been widely applied to the prediction of infectious diseases.</a:t>
          </a:r>
          <a:endParaRPr lang="en-MY" sz="25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2340875" y="2995"/>
        <a:ext cx="8097572" cy="1205045"/>
      </dsp:txXfrm>
    </dsp:sp>
    <dsp:sp modelId="{90D49F71-C169-4701-9F43-7244DF1F1FCB}">
      <dsp:nvSpPr>
        <dsp:cNvPr id="0" name=""/>
        <dsp:cNvSpPr/>
      </dsp:nvSpPr>
      <dsp:spPr>
        <a:xfrm>
          <a:off x="1115356" y="0"/>
          <a:ext cx="1205045" cy="1205045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69EF0-A72B-4699-85A1-C1918F51EA2C}">
      <dsp:nvSpPr>
        <dsp:cNvPr id="0" name=""/>
        <dsp:cNvSpPr/>
      </dsp:nvSpPr>
      <dsp:spPr>
        <a:xfrm rot="10800000">
          <a:off x="2340875" y="1521816"/>
          <a:ext cx="8097572" cy="12050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92" tIns="95250" rIns="17780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Transfer learning improves </a:t>
          </a:r>
          <a:r>
            <a:rPr lang="en-GB" altLang="en-US" sz="2500" b="1" kern="120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 performance when data is scarce</a:t>
          </a: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GB" altLang="en-US" sz="25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2340875" y="1521816"/>
        <a:ext cx="8097572" cy="1205045"/>
      </dsp:txXfrm>
    </dsp:sp>
    <dsp:sp modelId="{74BAFDA0-A840-4B61-A564-8427E205BBDB}">
      <dsp:nvSpPr>
        <dsp:cNvPr id="0" name=""/>
        <dsp:cNvSpPr/>
      </dsp:nvSpPr>
      <dsp:spPr>
        <a:xfrm>
          <a:off x="1128057" y="1550894"/>
          <a:ext cx="1205045" cy="1205045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3FAEC-AFF5-4E21-90A7-BD2D83533933}">
      <dsp:nvSpPr>
        <dsp:cNvPr id="0" name=""/>
        <dsp:cNvSpPr/>
      </dsp:nvSpPr>
      <dsp:spPr>
        <a:xfrm rot="10800000">
          <a:off x="2340875" y="3040637"/>
          <a:ext cx="8097572" cy="12050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92" tIns="95250" rIns="17780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Incremental learning allows models to be </a:t>
          </a:r>
          <a:r>
            <a:rPr lang="en-GB" altLang="en-US" sz="2500" b="1" kern="1200">
              <a:solidFill>
                <a:srgbClr val="FFC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updated in real time as new data is added</a:t>
          </a:r>
          <a:r>
            <a:rPr lang="en-GB" altLang="en-US" sz="25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.</a:t>
          </a:r>
          <a:endParaRPr lang="en-GB" altLang="en-US" sz="2500" kern="1200" dirty="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2340875" y="3040637"/>
        <a:ext cx="8097572" cy="1205045"/>
      </dsp:txXfrm>
    </dsp:sp>
    <dsp:sp modelId="{2E7874BA-3640-499E-9C86-4BCBD1E45A8C}">
      <dsp:nvSpPr>
        <dsp:cNvPr id="0" name=""/>
        <dsp:cNvSpPr/>
      </dsp:nvSpPr>
      <dsp:spPr>
        <a:xfrm>
          <a:off x="1122502" y="3040637"/>
          <a:ext cx="1205045" cy="1205045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968FA-7EBE-4D99-AB2F-BC738244AAF6}">
      <dsp:nvSpPr>
        <dsp:cNvPr id="0" name=""/>
        <dsp:cNvSpPr/>
      </dsp:nvSpPr>
      <dsp:spPr>
        <a:xfrm>
          <a:off x="0" y="0"/>
          <a:ext cx="10932671" cy="1590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The models selected by using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multi-objective optimisation algorithm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show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significant advantages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over traditional single-objective optimisation methods, and this study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provides new theoretical support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practical methods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for predictive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selection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in public health decision support systems.</a:t>
          </a:r>
        </a:p>
      </dsp:txBody>
      <dsp:txXfrm>
        <a:off x="2345579" y="0"/>
        <a:ext cx="8587091" cy="1590457"/>
      </dsp:txXfrm>
    </dsp:sp>
    <dsp:sp modelId="{DF866727-B9A1-44D7-916C-40284ADED372}">
      <dsp:nvSpPr>
        <dsp:cNvPr id="0" name=""/>
        <dsp:cNvSpPr/>
      </dsp:nvSpPr>
      <dsp:spPr>
        <a:xfrm>
          <a:off x="177237" y="178436"/>
          <a:ext cx="1931628" cy="12520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DDBB3-DB98-4960-B653-56AFC50B861F}">
      <dsp:nvSpPr>
        <dsp:cNvPr id="0" name=""/>
        <dsp:cNvSpPr/>
      </dsp:nvSpPr>
      <dsp:spPr>
        <a:xfrm>
          <a:off x="0" y="1749502"/>
          <a:ext cx="10932671" cy="1590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blending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model shows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superior performance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in terms of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accuracy,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generalisation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computational efficiency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compared to single model and stacking methods. This studydemonstrates the potential application of blending in the field of infectious disease prediction.</a:t>
          </a:r>
        </a:p>
      </dsp:txBody>
      <dsp:txXfrm>
        <a:off x="2345579" y="1749502"/>
        <a:ext cx="8587091" cy="1590457"/>
      </dsp:txXfrm>
    </dsp:sp>
    <dsp:sp modelId="{2DD0B0BF-BA7B-472A-BABF-711198212095}">
      <dsp:nvSpPr>
        <dsp:cNvPr id="0" name=""/>
        <dsp:cNvSpPr/>
      </dsp:nvSpPr>
      <dsp:spPr>
        <a:xfrm>
          <a:off x="141148" y="1924109"/>
          <a:ext cx="1964797" cy="12412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F2A7B-B04B-4270-BEA4-BDDE32358E2F}">
      <dsp:nvSpPr>
        <dsp:cNvPr id="0" name=""/>
        <dsp:cNvSpPr/>
      </dsp:nvSpPr>
      <dsp:spPr>
        <a:xfrm>
          <a:off x="0" y="3499005"/>
          <a:ext cx="10932671" cy="1590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This study combines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blending, transfer learning, and incremental learning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with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biometric Rt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techniques. An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innovative prediction method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is proposed.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Multi-model blending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and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real-time data updating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have great potential for application in infectious disease prediction. It provides theoretical support and technical guarantee for public health emergency response.</a:t>
          </a:r>
        </a:p>
      </dsp:txBody>
      <dsp:txXfrm>
        <a:off x="2345579" y="3499005"/>
        <a:ext cx="8587091" cy="1590457"/>
      </dsp:txXfrm>
    </dsp:sp>
    <dsp:sp modelId="{182A3E47-1DEA-499B-B212-61C35EACBE3E}">
      <dsp:nvSpPr>
        <dsp:cNvPr id="0" name=""/>
        <dsp:cNvSpPr/>
      </dsp:nvSpPr>
      <dsp:spPr>
        <a:xfrm>
          <a:off x="150889" y="3658051"/>
          <a:ext cx="1867387" cy="12723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8C82C-6BDC-45D7-BBA2-CE2362F0F316}">
      <dsp:nvSpPr>
        <dsp:cNvPr id="0" name=""/>
        <dsp:cNvSpPr/>
      </dsp:nvSpPr>
      <dsp:spPr>
        <a:xfrm>
          <a:off x="-6475037" y="-990692"/>
          <a:ext cx="7709831" cy="770983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070CE-DE40-4AD6-8C00-5B9A9CF3597C}">
      <dsp:nvSpPr>
        <dsp:cNvPr id="0" name=""/>
        <dsp:cNvSpPr/>
      </dsp:nvSpPr>
      <dsp:spPr>
        <a:xfrm>
          <a:off x="795108" y="373179"/>
          <a:ext cx="10179111" cy="154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9391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We propose a </a:t>
          </a:r>
          <a:r>
            <a:rPr lang="en-GB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multi-objective optimisation method </a:t>
          </a:r>
          <a:r>
            <a:rPr lang="en-GB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for </a:t>
          </a:r>
          <a:r>
            <a:rPr lang="en-GB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the optimal prediction model </a:t>
          </a:r>
          <a:r>
            <a:rPr lang="en-GB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in infectious disease prediction, and this new method outperforms the traditional single-objective method and enriches the theoretical basis of model selection in this field.</a:t>
          </a:r>
          <a:endParaRPr lang="zh-CN" alt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5108" y="373179"/>
        <a:ext cx="10179111" cy="1545019"/>
      </dsp:txXfrm>
    </dsp:sp>
    <dsp:sp modelId="{0B083C1F-390B-48F3-98BD-BBA82C8E5C85}">
      <dsp:nvSpPr>
        <dsp:cNvPr id="0" name=""/>
        <dsp:cNvSpPr/>
      </dsp:nvSpPr>
      <dsp:spPr>
        <a:xfrm>
          <a:off x="79052" y="429633"/>
          <a:ext cx="1432111" cy="143211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68448-46E4-42A4-A28A-633DC7E95B7A}">
      <dsp:nvSpPr>
        <dsp:cNvPr id="0" name=""/>
        <dsp:cNvSpPr/>
      </dsp:nvSpPr>
      <dsp:spPr>
        <a:xfrm>
          <a:off x="1211566" y="2151758"/>
          <a:ext cx="9762653" cy="1424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9391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We demonstrate the effectiveness of blending in improving the performance and utility of COVID-19 prediction models. Our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proposed blending achieves substantial improvements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in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prediction accuracy, generalisation and computational efficiency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211566" y="2151758"/>
        <a:ext cx="9762653" cy="1424928"/>
      </dsp:txXfrm>
    </dsp:sp>
    <dsp:sp modelId="{C9BCCB55-EA5C-4A53-A400-C5C3CE19E711}">
      <dsp:nvSpPr>
        <dsp:cNvPr id="0" name=""/>
        <dsp:cNvSpPr/>
      </dsp:nvSpPr>
      <dsp:spPr>
        <a:xfrm>
          <a:off x="495510" y="2148167"/>
          <a:ext cx="1432111" cy="143211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ED42-36E3-46FF-83EA-871B9C32351A}">
      <dsp:nvSpPr>
        <dsp:cNvPr id="0" name=""/>
        <dsp:cNvSpPr/>
      </dsp:nvSpPr>
      <dsp:spPr>
        <a:xfrm>
          <a:off x="795108" y="3743928"/>
          <a:ext cx="10179111" cy="1677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9391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We developed a novel framework, and by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transferring knowledge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from the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COVID-19 dataset to the monkeypox 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dataset and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incorporating dynamic updating</a:t>
          </a:r>
          <a:r>
            <a:rPr lang="zh-CN" alt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, our model effectively solves the data scarcity challenge, extends the applicability of traditional prediction models, and provides new theoretical and technical </a:t>
          </a:r>
          <a:r>
            <a:rPr lang="zh-CN" altLang="en-US" sz="2000" kern="120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support for early warning of emerging infectious diseases.</a:t>
          </a:r>
        </a:p>
      </dsp:txBody>
      <dsp:txXfrm>
        <a:off x="795108" y="3743928"/>
        <a:ext cx="10179111" cy="1677655"/>
      </dsp:txXfrm>
    </dsp:sp>
    <dsp:sp modelId="{E7D6530C-3A57-42AE-887E-16B3ED042C7C}">
      <dsp:nvSpPr>
        <dsp:cNvPr id="0" name=""/>
        <dsp:cNvSpPr/>
      </dsp:nvSpPr>
      <dsp:spPr>
        <a:xfrm>
          <a:off x="79052" y="3866701"/>
          <a:ext cx="1432111" cy="1432111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24000" b="-24000"/>
          </a:stretch>
        </a:blip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805D1-CC4A-4AEC-A1DF-58615DC71A17}" type="datetimeFigureOut">
              <a:rPr lang="zh-CN" altLang="en-US" smtClean="0"/>
              <a:t>24/12/19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9FEE-33F3-4B98-8526-4606576A3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1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0A943-1F52-15E1-419D-C5D70A820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4EA66F-7F28-C8D0-ACEE-577E01A63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ABFD1E-1D1B-2507-29A4-EDFAACA10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26077A-BBDB-A0B4-6B14-D6250D22A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63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28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3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36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967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39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90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46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5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19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961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/>
          </a:p>
          <a:p>
            <a:pPr marL="742950" lvl="1" indent="-285750">
              <a:buFont typeface="+mj-lt"/>
              <a:buAutoNum type="arabicPeriod"/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756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02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08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5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640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6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446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14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12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8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891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95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D45F-8F9B-9881-A23E-8AC05216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224ADE-10FF-76E6-FE24-E88F59AAB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8BAE9D-3BBD-3E6D-0F9D-22B2434E0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418D8B-B994-E6CB-28C0-41E327559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0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88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51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2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44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29FEE-33F3-4B98-8526-4606576A36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5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4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0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773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592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209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6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54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203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71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380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107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522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688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13ED-6077-A443-ABCC-AD2D7546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33CC8-30FA-7D4F-B5FF-5CC190F93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81150-1FB5-914F-8F90-3BA38EB3A9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Прямоугольник 20">
            <a:extLst>
              <a:ext uri="{FF2B5EF4-FFF2-40B4-BE49-F238E27FC236}">
                <a16:creationId xmlns:a16="http://schemas.microsoft.com/office/drawing/2014/main" id="{560EE6AF-71FA-A047-B579-B47A88109281}"/>
              </a:ext>
            </a:extLst>
          </p:cNvPr>
          <p:cNvSpPr/>
          <p:nvPr userDrawn="1"/>
        </p:nvSpPr>
        <p:spPr>
          <a:xfrm rot="5400000">
            <a:off x="6070760" y="551563"/>
            <a:ext cx="45719" cy="117014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05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20">
    <p:bg>
      <p:bgPr>
        <a:solidFill>
          <a:srgbClr val="4B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AA9A-AEC4-6046-A3F2-5369021A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75A35-BAA4-3243-952D-99C48B83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81150-1FB5-914F-8F90-3BA38EB3A9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C836B4-5E2D-D94D-B92C-56626921C682}"/>
              </a:ext>
            </a:extLst>
          </p:cNvPr>
          <p:cNvCxnSpPr/>
          <p:nvPr userDrawn="1"/>
        </p:nvCxnSpPr>
        <p:spPr>
          <a:xfrm>
            <a:off x="-12700" y="1016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1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2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08AB-7561-CF52-6846-59B30B5C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E141AB74-B758-E177-EA30-0DA4D1FEBDAB}"/>
              </a:ext>
            </a:extLst>
          </p:cNvPr>
          <p:cNvSpPr txBox="1"/>
          <p:nvPr/>
        </p:nvSpPr>
        <p:spPr>
          <a:xfrm>
            <a:off x="2151888" y="2585665"/>
            <a:ext cx="100401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        Student:</a:t>
            </a:r>
            <a:r>
              <a:rPr lang="en-US" altLang="zh-CN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Xu</a:t>
            </a:r>
            <a:r>
              <a:rPr lang="en-MY" altLang="zh-CN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De Ren</a:t>
            </a:r>
            <a:endParaRPr lang="en-US" altLang="zh-CN" sz="240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 SUPERVISOR:</a:t>
            </a:r>
            <a:r>
              <a:rPr lang="en-MY" altLang="en-US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      Ts. </a:t>
            </a:r>
            <a:r>
              <a:rPr lang="en-MY" altLang="zh-CN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altLang="zh-CN" sz="240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Chan Weng </a:t>
            </a:r>
            <a:r>
              <a:rPr lang="en-US" altLang="zh-CN" sz="2400">
                <a:solidFill>
                  <a:schemeClr val="bg1"/>
                </a:solidFill>
                <a:cs typeface="Times New Roman" panose="02020603050405020304" pitchFamily="18" charset="0"/>
              </a:rPr>
              <a:t>Howe</a:t>
            </a:r>
            <a:endParaRPr lang="en-MY" altLang="en-US" sz="24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17938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sym typeface="+mn-ea"/>
              </a:rPr>
              <a:t>               </a:t>
            </a:r>
            <a:r>
              <a:rPr lang="en-US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Prof. Dr. Habibollah </a:t>
            </a:r>
            <a:r>
              <a:rPr lang="en-US" altLang="en-US" sz="2400">
                <a:solidFill>
                  <a:schemeClr val="bg1"/>
                </a:solidFill>
                <a:sym typeface="+mn-ea"/>
              </a:rPr>
              <a:t>Haron (retired)</a:t>
            </a:r>
            <a:endParaRPr lang="en-MY" altLang="en-US" sz="2400" spc="300" dirty="0">
              <a:solidFill>
                <a:schemeClr val="bg1"/>
              </a:solidFill>
              <a:sym typeface="+mn-ea"/>
            </a:endParaRPr>
          </a:p>
          <a:p>
            <a:pPr defTabSz="91440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Panel &amp; Examiner(s): 	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AP Dr. Shahreen Kasim (UTHM)</a:t>
            </a:r>
          </a:p>
          <a:p>
            <a:pPr marL="2286000" lvl="5" indent="457200" defTabSz="91440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Prof. Dr. Azlan Mohd Zain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Prof. Ts. Dr. Dayang Norhayati Abang Jawawi (Chairman)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		 </a:t>
            </a:r>
            <a:r>
              <a:rPr lang="en-US" altLang="en-U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Dr. Noor Hidayah Zakaria (Assistant Chairman)</a:t>
            </a:r>
            <a:endParaRPr lang="en-US" altLang="en-US" sz="2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9387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sym typeface="+mn-ea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A434399D-E0D2-B67F-F5B2-07FD298780F3}"/>
              </a:ext>
            </a:extLst>
          </p:cNvPr>
          <p:cNvSpPr txBox="1"/>
          <p:nvPr/>
        </p:nvSpPr>
        <p:spPr>
          <a:xfrm>
            <a:off x="1172564" y="1016894"/>
            <a:ext cx="9846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GB" altLang="zh-CN" sz="4000" b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 Blended Multi-Model Ensemble for Predicting Cases of Infectious Diseases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35AE4DCB-97C3-1634-8F55-3ED52E55A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95" y="348740"/>
            <a:ext cx="2139445" cy="7236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5F772236-28A6-0AD9-E5F5-FCDC698F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id="{597031BD-7F96-E3D5-2EC6-A0EDF94C6DB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8">
            <a:extLst>
              <a:ext uri="{FF2B5EF4-FFF2-40B4-BE49-F238E27FC236}">
                <a16:creationId xmlns:a16="http://schemas.microsoft.com/office/drawing/2014/main" id="{C93FDD45-914F-437C-A89A-DA79BEFB0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477" y="5495074"/>
            <a:ext cx="53030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None/>
              <a:defRPr/>
            </a:pPr>
            <a:r>
              <a:rPr lang="en-US" sz="150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/>
                <a:cs typeface="Times New Roman" panose="02020603050405020304" pitchFamily="18" charset="0"/>
              </a:rPr>
              <a:t>Faculty of </a:t>
            </a: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/>
                <a:cs typeface="Times New Roman" panose="02020603050405020304" pitchFamily="18" charset="0"/>
              </a:rPr>
              <a:t>Computing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/>
              <a:cs typeface="Times New Roman" panose="02020603050405020304" pitchFamily="18" charset="0"/>
            </a:endParaRPr>
          </a:p>
          <a:p>
            <a:pPr algn="ctr" defTabSz="685800">
              <a:spcBef>
                <a:spcPct val="0"/>
              </a:spcBef>
              <a:buNone/>
              <a:defRPr/>
            </a:pPr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/>
                <a:cs typeface="Times New Roman" panose="02020603050405020304" pitchFamily="18" charset="0"/>
              </a:rPr>
              <a:t>27</a:t>
            </a:r>
            <a:r>
              <a:rPr lang="en-US" sz="2000" b="1" baseline="30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/>
                <a:cs typeface="Times New Roman" panose="02020603050405020304" pitchFamily="18" charset="0"/>
              </a:rPr>
              <a:t>th</a:t>
            </a:r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ＭＳ Ｐゴシック"/>
                <a:cs typeface="Times New Roman" panose="02020603050405020304" pitchFamily="18" charset="0"/>
              </a:rPr>
              <a:t> October 2024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ＭＳ Ｐゴシック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42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6303-AF22-4E99-AE82-F6FFBD59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09B13B-62B3-1E8B-6307-DBF34E45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8ADB5D-BFAE-E336-A576-64CC0C3410E2}"/>
              </a:ext>
            </a:extLst>
          </p:cNvPr>
          <p:cNvSpPr/>
          <p:nvPr/>
        </p:nvSpPr>
        <p:spPr>
          <a:xfrm>
            <a:off x="2026208" y="170146"/>
            <a:ext cx="7504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3200" b="1">
                <a:solidFill>
                  <a:srgbClr val="C00000"/>
                </a:solidFill>
              </a:rPr>
              <a:t>Comparison of ensemble learning methods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3369B8D-668B-E1B4-48EC-A7DFE57C6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29518"/>
              </p:ext>
            </p:extLst>
          </p:nvPr>
        </p:nvGraphicFramePr>
        <p:xfrm>
          <a:off x="149114" y="983678"/>
          <a:ext cx="11903843" cy="5471973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/>
                </a:solidFill>
                <a:tableStyleId>{3C2FFA5D-87B4-456A-9821-1D502468CF0F}</a:tableStyleId>
              </a:tblPr>
              <a:tblGrid>
                <a:gridCol w="1092529">
                  <a:extLst>
                    <a:ext uri="{9D8B030D-6E8A-4147-A177-3AD203B41FA5}">
                      <a16:colId xmlns:a16="http://schemas.microsoft.com/office/drawing/2014/main" val="1469200455"/>
                    </a:ext>
                  </a:extLst>
                </a:gridCol>
                <a:gridCol w="1840676">
                  <a:extLst>
                    <a:ext uri="{9D8B030D-6E8A-4147-A177-3AD203B41FA5}">
                      <a16:colId xmlns:a16="http://schemas.microsoft.com/office/drawing/2014/main" val="1333364212"/>
                    </a:ext>
                  </a:extLst>
                </a:gridCol>
                <a:gridCol w="3705101">
                  <a:extLst>
                    <a:ext uri="{9D8B030D-6E8A-4147-A177-3AD203B41FA5}">
                      <a16:colId xmlns:a16="http://schemas.microsoft.com/office/drawing/2014/main" val="2430335213"/>
                    </a:ext>
                  </a:extLst>
                </a:gridCol>
                <a:gridCol w="2344705">
                  <a:extLst>
                    <a:ext uri="{9D8B030D-6E8A-4147-A177-3AD203B41FA5}">
                      <a16:colId xmlns:a16="http://schemas.microsoft.com/office/drawing/2014/main" val="2169063548"/>
                    </a:ext>
                  </a:extLst>
                </a:gridCol>
                <a:gridCol w="2920832">
                  <a:extLst>
                    <a:ext uri="{9D8B030D-6E8A-4147-A177-3AD203B41FA5}">
                      <a16:colId xmlns:a16="http://schemas.microsoft.com/office/drawing/2014/main" val="636327250"/>
                    </a:ext>
                  </a:extLst>
                </a:gridCol>
              </a:tblGrid>
              <a:tr h="5978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r>
                        <a:rPr lang="en-US" altLang="zh-CN" sz="1600"/>
                        <a:t>Categories</a:t>
                      </a:r>
                      <a:endParaRPr lang="zh-CN" sz="7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Objectives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Integration methods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/>
                        <a:t>Application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effectLst/>
                          <a:latin typeface="+mn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literatures</a:t>
                      </a:r>
                      <a:endParaRPr lang="zh-CN" sz="16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617693"/>
                  </a:ext>
                </a:extLst>
              </a:tr>
              <a:tr h="499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Bagging</a:t>
                      </a:r>
                      <a:endParaRPr lang="zh-CN" sz="1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Variance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Voting method for classification problems, mean value method for regression problems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instability and high variance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zh-CN" sz="1600" b="0" i="0" u="none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(Reis, Souza et al. 2021, Wang, Zhao et al. 2023)</a:t>
                      </a:r>
                      <a:endParaRPr lang="en-US" altLang="zh-CN" sz="1600" b="0" i="0" u="none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60541"/>
                  </a:ext>
                </a:extLst>
              </a:tr>
              <a:tr h="8071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Boosting</a:t>
                      </a:r>
                      <a:endParaRPr lang="zh-CN" sz="1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majority voting method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Accuracy Captures Complex Patterns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u="none" baseline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(Tirados, Hope et al. 2020, Guldogan, Yagin et al. 2023, Wang, Wu et al. 2023)</a:t>
                      </a:r>
                      <a:endParaRPr lang="zh-CN" sz="1600" b="0" i="0" u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535893"/>
                  </a:ext>
                </a:extLst>
              </a:tr>
              <a:tr h="7909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Stacking</a:t>
                      </a:r>
                      <a:endParaRPr lang="zh-CN" sz="1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Deviations and room differences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Meta-Learner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 robustness and accuracy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u="none" baseline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(Zhou, Xin et al. 2023)</a:t>
                      </a:r>
                      <a:r>
                        <a:rPr lang="da-DK" altLang="zh-CN" sz="1600" b="0" i="0" u="none" baseline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(Vigier, Vigier et al. 2021)</a:t>
                      </a:r>
                      <a:endParaRPr lang="zh-CN" sz="1600" b="0" i="0" u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847202"/>
                  </a:ext>
                </a:extLst>
              </a:tr>
              <a:tr h="12886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voting</a:t>
                      </a:r>
                      <a:endParaRPr lang="zh-CN" sz="1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of misclassification risk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Majority voting for classification (hard voting), average probability voting for regression (soft voting)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diverse models and complex datasets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nl-NL" altLang="zh-CN" sz="1600" b="0" i="0" u="none" baseline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(Risseeuw, van Leeuwen et al. 2020, Jamshidi Gohari, Emami Niri et al. 2023)</a:t>
                      </a:r>
                      <a:endParaRPr lang="zh-CN" sz="1600" b="0" i="0" u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316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blending</a:t>
                      </a:r>
                      <a:endParaRPr lang="zh-CN" sz="14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Reduction of overfitting and error variance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outputs of first-level models as inputs to a second-level model to make final predictions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Suitable for diverse models and time-critical scenarios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0" i="0" u="none" baseline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(Ortmann, Rychetsky et al. 1999, Rocks and Mehta 2022)</a:t>
                      </a:r>
                      <a:endParaRPr lang="zh-CN" sz="1600" b="0" i="0" u="none" baseline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931" marR="32931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838950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6BE1163-37F9-65B0-28C5-5B54E4B75CC6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10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336F53-BA64-0774-20B7-FD35DEA8BBC9}"/>
              </a:ext>
            </a:extLst>
          </p:cNvPr>
          <p:cNvSpPr/>
          <p:nvPr/>
        </p:nvSpPr>
        <p:spPr>
          <a:xfrm>
            <a:off x="149114" y="5404295"/>
            <a:ext cx="11913914" cy="1051356"/>
          </a:xfrm>
          <a:prstGeom prst="rect">
            <a:avLst/>
          </a:prstGeom>
          <a:noFill/>
          <a:ln w="38100" cmpd="sng">
            <a:solidFill>
              <a:schemeClr val="accent3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610"/>
            <a:ext cx="10972800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</a:rPr>
              <a:t>Literature Review - Research Gaps</a:t>
            </a:r>
            <a:r>
              <a:rPr lang="en-US" b="1">
                <a:solidFill>
                  <a:srgbClr val="C00000"/>
                </a:solidFill>
              </a:rPr>
              <a:t> and opportunities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A6D403-7A7D-98EF-8466-A94967FE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2D796F-57AB-E38C-BB54-E14290541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739650"/>
              </p:ext>
            </p:extLst>
          </p:nvPr>
        </p:nvGraphicFramePr>
        <p:xfrm>
          <a:off x="-99356" y="1066816"/>
          <a:ext cx="12176800" cy="424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587C976-B110-4089-402A-9E7498D66C00}"/>
              </a:ext>
            </a:extLst>
          </p:cNvPr>
          <p:cNvSpPr txBox="1"/>
          <p:nvPr/>
        </p:nvSpPr>
        <p:spPr>
          <a:xfrm>
            <a:off x="1384413" y="5474528"/>
            <a:ext cx="9489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techniques provide new perspectives for early prediction of emerging infectious diseases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5C95E1-C2B8-AC18-E637-B55EACE62102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11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CD1A0-EF9F-613F-6423-8453FD125A38}"/>
              </a:ext>
            </a:extLst>
          </p:cNvPr>
          <p:cNvSpPr/>
          <p:nvPr/>
        </p:nvSpPr>
        <p:spPr>
          <a:xfrm>
            <a:off x="1694732" y="5489679"/>
            <a:ext cx="9178712" cy="81584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C46D23-7A6C-9613-FC97-1C131A23330A}"/>
              </a:ext>
            </a:extLst>
          </p:cNvPr>
          <p:cNvSpPr/>
          <p:nvPr/>
        </p:nvSpPr>
        <p:spPr>
          <a:xfrm>
            <a:off x="918394" y="1079233"/>
            <a:ext cx="1371514" cy="1262047"/>
          </a:xfrm>
          <a:prstGeom prst="ellipse">
            <a:avLst/>
          </a:prstGeom>
          <a:blipFill>
            <a:blip r:embed="rId9"/>
            <a:srcRect/>
            <a:stretch>
              <a:fillRect l="-25000" r="-25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AEDE31C-BE2D-98DA-B91E-20DEE2FC52CD}"/>
              </a:ext>
            </a:extLst>
          </p:cNvPr>
          <p:cNvSpPr/>
          <p:nvPr/>
        </p:nvSpPr>
        <p:spPr>
          <a:xfrm>
            <a:off x="918393" y="2560131"/>
            <a:ext cx="1371514" cy="1262047"/>
          </a:xfrm>
          <a:prstGeom prst="ellipse">
            <a:avLst/>
          </a:prstGeom>
          <a:blipFill>
            <a:blip r:embed="rId9"/>
            <a:srcRect/>
            <a:stretch>
              <a:fillRect l="-25000" r="-25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9998E8B-9DC2-3939-78D3-7C7610A6B16D}"/>
              </a:ext>
            </a:extLst>
          </p:cNvPr>
          <p:cNvSpPr/>
          <p:nvPr/>
        </p:nvSpPr>
        <p:spPr>
          <a:xfrm>
            <a:off x="918393" y="4053448"/>
            <a:ext cx="1371514" cy="1262047"/>
          </a:xfrm>
          <a:prstGeom prst="ellipse">
            <a:avLst/>
          </a:prstGeom>
          <a:blipFill>
            <a:blip r:embed="rId9"/>
            <a:srcRect/>
            <a:stretch>
              <a:fillRect l="-25000" r="-25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63427-7923-F299-6467-42A07961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BEFBF4-4AA7-EB7D-0864-7AFDB4AB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F18E70D-2953-CB37-BC07-F653F0E1AC52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12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DC6D61-EB70-EB5C-0BFA-342A8410EC94}"/>
              </a:ext>
            </a:extLst>
          </p:cNvPr>
          <p:cNvSpPr txBox="1"/>
          <p:nvPr/>
        </p:nvSpPr>
        <p:spPr>
          <a:xfrm>
            <a:off x="596153" y="3754016"/>
            <a:ext cx="107083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altLang="zh-CN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propose blending techniques by combining Ridge, DT, and XGBOOST models to predict the number of COVID-19 cases. We subsequently apply transfer learning and incremental learning techniques to adapt the well-performing blending model from the source task (COVID-19 case prediction) to a new target task (monkey pox case prediction). The goal is to establish a sustainable framework for predicting emerging infectious diseases.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A31C5A-FABD-867A-CC62-31C8A7D2BF84}"/>
              </a:ext>
            </a:extLst>
          </p:cNvPr>
          <p:cNvSpPr txBox="1"/>
          <p:nvPr/>
        </p:nvSpPr>
        <p:spPr>
          <a:xfrm>
            <a:off x="4944036" y="291674"/>
            <a:ext cx="297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This Study 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60910C-4E19-49AA-84C5-9A7AFE33B77E}"/>
              </a:ext>
            </a:extLst>
          </p:cNvPr>
          <p:cNvGrpSpPr/>
          <p:nvPr/>
        </p:nvGrpSpPr>
        <p:grpSpPr>
          <a:xfrm>
            <a:off x="1763079" y="1730427"/>
            <a:ext cx="2027659" cy="1135222"/>
            <a:chOff x="2981558" y="3947381"/>
            <a:chExt cx="2208587" cy="116947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20647CC-3DBE-4B8B-A3DB-B0F773C1AC72}"/>
                </a:ext>
              </a:extLst>
            </p:cNvPr>
            <p:cNvSpPr/>
            <p:nvPr/>
          </p:nvSpPr>
          <p:spPr>
            <a:xfrm>
              <a:off x="2981558" y="3947381"/>
              <a:ext cx="2208587" cy="11694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矩形: 圆角 4">
              <a:extLst>
                <a:ext uri="{FF2B5EF4-FFF2-40B4-BE49-F238E27FC236}">
                  <a16:creationId xmlns:a16="http://schemas.microsoft.com/office/drawing/2014/main" id="{BEAA6B05-67EE-F216-4ED7-DF2FFEE0A763}"/>
                </a:ext>
              </a:extLst>
            </p:cNvPr>
            <p:cNvSpPr txBox="1"/>
            <p:nvPr/>
          </p:nvSpPr>
          <p:spPr>
            <a:xfrm>
              <a:off x="3015811" y="3981634"/>
              <a:ext cx="2140081" cy="11009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E" sz="2100">
                  <a:latin typeface="Times" panose="02020603050405020304" pitchFamily="18" charset="0"/>
                  <a:cs typeface="Times" panose="02020603050405020304" pitchFamily="18" charset="0"/>
                </a:rPr>
                <a:t>Blending</a:t>
              </a:r>
              <a:endParaRPr lang="en-US" sz="2100" kern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65DBCAB-3F88-CC05-4717-4CB961F5D08A}"/>
              </a:ext>
            </a:extLst>
          </p:cNvPr>
          <p:cNvSpPr txBox="1"/>
          <p:nvPr/>
        </p:nvSpPr>
        <p:spPr>
          <a:xfrm>
            <a:off x="4094009" y="182045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accent2">
                    <a:lumMod val="75000"/>
                  </a:schemeClr>
                </a:solidFill>
              </a:rPr>
              <a:t>+</a:t>
            </a:r>
            <a:endParaRPr lang="zh-CN" altLang="en-US" sz="48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642EFCE-448D-66BC-990D-342046E3D74E}"/>
              </a:ext>
            </a:extLst>
          </p:cNvPr>
          <p:cNvGrpSpPr/>
          <p:nvPr/>
        </p:nvGrpSpPr>
        <p:grpSpPr>
          <a:xfrm>
            <a:off x="4888120" y="1763677"/>
            <a:ext cx="2245616" cy="1135222"/>
            <a:chOff x="2981558" y="3947381"/>
            <a:chExt cx="2208587" cy="116947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6D13136-0CF8-B413-6308-EFD17DDF310E}"/>
                </a:ext>
              </a:extLst>
            </p:cNvPr>
            <p:cNvSpPr/>
            <p:nvPr/>
          </p:nvSpPr>
          <p:spPr>
            <a:xfrm>
              <a:off x="2981558" y="3947381"/>
              <a:ext cx="2208587" cy="11694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矩形: 圆角 4">
              <a:extLst>
                <a:ext uri="{FF2B5EF4-FFF2-40B4-BE49-F238E27FC236}">
                  <a16:creationId xmlns:a16="http://schemas.microsoft.com/office/drawing/2014/main" id="{1191BA95-1FE2-1F45-66C5-698B0B031B6F}"/>
                </a:ext>
              </a:extLst>
            </p:cNvPr>
            <p:cNvSpPr txBox="1"/>
            <p:nvPr/>
          </p:nvSpPr>
          <p:spPr>
            <a:xfrm>
              <a:off x="3015811" y="3981634"/>
              <a:ext cx="2140081" cy="11009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altLang="zh-CN" sz="2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Transfer Learning </a:t>
              </a:r>
              <a:endParaRPr lang="en-US" sz="2100" kern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FAB929E2-8634-D9CF-4987-F15142CF1AB1}"/>
              </a:ext>
            </a:extLst>
          </p:cNvPr>
          <p:cNvSpPr txBox="1"/>
          <p:nvPr/>
        </p:nvSpPr>
        <p:spPr>
          <a:xfrm>
            <a:off x="7363862" y="1820454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chemeClr val="accent2">
                    <a:lumMod val="75000"/>
                  </a:schemeClr>
                </a:solidFill>
              </a:rPr>
              <a:t>+</a:t>
            </a:r>
            <a:endParaRPr lang="zh-CN" altLang="en-US" sz="4800" b="1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2D0820B-C58D-0716-CE8E-93CF324B60AE}"/>
              </a:ext>
            </a:extLst>
          </p:cNvPr>
          <p:cNvGrpSpPr/>
          <p:nvPr/>
        </p:nvGrpSpPr>
        <p:grpSpPr>
          <a:xfrm>
            <a:off x="8084828" y="1753564"/>
            <a:ext cx="2512337" cy="1135222"/>
            <a:chOff x="2981558" y="3947381"/>
            <a:chExt cx="2208587" cy="1169475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6246FAD-ECCB-EF5C-F24F-584AC282D691}"/>
                </a:ext>
              </a:extLst>
            </p:cNvPr>
            <p:cNvSpPr/>
            <p:nvPr/>
          </p:nvSpPr>
          <p:spPr>
            <a:xfrm>
              <a:off x="2981558" y="3947381"/>
              <a:ext cx="2208587" cy="116947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矩形: 圆角 4">
              <a:extLst>
                <a:ext uri="{FF2B5EF4-FFF2-40B4-BE49-F238E27FC236}">
                  <a16:creationId xmlns:a16="http://schemas.microsoft.com/office/drawing/2014/main" id="{9550E7FB-88DF-F335-2021-3A622BED2EF3}"/>
                </a:ext>
              </a:extLst>
            </p:cNvPr>
            <p:cNvSpPr txBox="1"/>
            <p:nvPr/>
          </p:nvSpPr>
          <p:spPr>
            <a:xfrm>
              <a:off x="3015811" y="3981634"/>
              <a:ext cx="2140081" cy="11009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altLang="zh-CN" sz="200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Incremental learning</a:t>
              </a:r>
              <a:endParaRPr lang="en-US" sz="2100" kern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722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5F574E-EAED-1AF3-3CDC-43297355C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4C7DAC-82CA-DF43-B297-256006652F6B}"/>
              </a:ext>
            </a:extLst>
          </p:cNvPr>
          <p:cNvSpPr/>
          <p:nvPr/>
        </p:nvSpPr>
        <p:spPr>
          <a:xfrm>
            <a:off x="509700" y="1767478"/>
            <a:ext cx="7883487" cy="10689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BE400409-67CD-6E13-1CB4-6240221A1908}"/>
              </a:ext>
            </a:extLst>
          </p:cNvPr>
          <p:cNvGrpSpPr/>
          <p:nvPr/>
        </p:nvGrpSpPr>
        <p:grpSpPr>
          <a:xfrm>
            <a:off x="528036" y="2037564"/>
            <a:ext cx="5687573" cy="673200"/>
            <a:chOff x="1524911" y="1633012"/>
            <a:chExt cx="5687573" cy="673200"/>
          </a:xfrm>
        </p:grpSpPr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42F7893D-0AED-34FD-BBEB-1FCF522E4F83}"/>
                </a:ext>
              </a:extLst>
            </p:cNvPr>
            <p:cNvSpPr/>
            <p:nvPr/>
          </p:nvSpPr>
          <p:spPr>
            <a:xfrm>
              <a:off x="5527835" y="1646529"/>
              <a:ext cx="1684649" cy="646166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b="1"/>
                <a:t>Model Assessment</a:t>
              </a:r>
            </a:p>
            <a:p>
              <a:pPr algn="ctr"/>
              <a:r>
                <a:rPr lang="en-US" sz="1200" b="1"/>
                <a:t> </a:t>
              </a:r>
              <a:r>
                <a:rPr lang="en-US" sz="1200"/>
                <a:t>Model prediction evaluation indicators</a:t>
              </a:r>
              <a:endParaRPr lang="en-MY" sz="1200" kern="1200" dirty="0"/>
            </a:p>
          </p:txBody>
        </p:sp>
        <p:sp>
          <p:nvSpPr>
            <p:cNvPr id="8" name="Rectangle: Rounded Corners 10">
              <a:extLst>
                <a:ext uri="{FF2B5EF4-FFF2-40B4-BE49-F238E27FC236}">
                  <a16:creationId xmlns:a16="http://schemas.microsoft.com/office/drawing/2014/main" id="{34700D1A-C713-745F-7DE4-F4627886ED73}"/>
                </a:ext>
              </a:extLst>
            </p:cNvPr>
            <p:cNvSpPr/>
            <p:nvPr/>
          </p:nvSpPr>
          <p:spPr>
            <a:xfrm>
              <a:off x="1524911" y="1633186"/>
              <a:ext cx="1751513" cy="67285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US" sz="1200" b="1"/>
                <a:t>Data processing</a:t>
              </a:r>
            </a:p>
            <a:p>
              <a:pPr lvl="0" algn="ctr">
                <a:buNone/>
              </a:pPr>
              <a:r>
                <a:rPr lang="en-US" sz="1200"/>
                <a:t> COVID-19 data cleaning Segmentation</a:t>
              </a:r>
              <a:endParaRPr lang="en-MY" sz="1200" dirty="0"/>
            </a:p>
          </p:txBody>
        </p:sp>
        <p:sp>
          <p:nvSpPr>
            <p:cNvPr id="9" name="Rectangle: Rounded Corners 11">
              <a:extLst>
                <a:ext uri="{FF2B5EF4-FFF2-40B4-BE49-F238E27FC236}">
                  <a16:creationId xmlns:a16="http://schemas.microsoft.com/office/drawing/2014/main" id="{089C1A97-FB5E-21D7-2616-9E6191CE2A80}"/>
                </a:ext>
              </a:extLst>
            </p:cNvPr>
            <p:cNvSpPr/>
            <p:nvPr/>
          </p:nvSpPr>
          <p:spPr>
            <a:xfrm>
              <a:off x="3436175" y="1633012"/>
              <a:ext cx="1929600" cy="673200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MY" sz="1200" b="1"/>
                <a:t>Model Prediction</a:t>
              </a:r>
            </a:p>
            <a:p>
              <a:pPr lvl="0" algn="ctr">
                <a:buNone/>
              </a:pPr>
              <a:r>
                <a:rPr lang="en-MY" sz="1200" b="1"/>
                <a:t> Model selection Model training Parameter tuning</a:t>
              </a:r>
            </a:p>
          </p:txBody>
        </p:sp>
      </p:grp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51957B8-031B-CFB6-AD0E-11332D623D0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279549" y="2374164"/>
            <a:ext cx="1597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E6883AC-E0D5-0FFF-2CF6-DC5DA88157EC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4368900" y="2374164"/>
            <a:ext cx="162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圆角矩形 44">
            <a:extLst>
              <a:ext uri="{FF2B5EF4-FFF2-40B4-BE49-F238E27FC236}">
                <a16:creationId xmlns:a16="http://schemas.microsoft.com/office/drawing/2014/main" id="{EEDD39D1-80C7-02E0-3CC1-A05A2091A26E}"/>
              </a:ext>
            </a:extLst>
          </p:cNvPr>
          <p:cNvSpPr/>
          <p:nvPr/>
        </p:nvSpPr>
        <p:spPr>
          <a:xfrm>
            <a:off x="1890009" y="1570738"/>
            <a:ext cx="5536936" cy="331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/>
              <a:t>Phase I Model Selection Using Multi-Objective Optimization</a:t>
            </a:r>
            <a:endParaRPr lang="en-GB" altLang="zh-CN" sz="1400" b="1">
              <a:effectLst/>
            </a:endParaRPr>
          </a:p>
        </p:txBody>
      </p:sp>
      <p:sp>
        <p:nvSpPr>
          <p:cNvPr id="13" name="Rectangle: Rounded Corners 8">
            <a:extLst>
              <a:ext uri="{FF2B5EF4-FFF2-40B4-BE49-F238E27FC236}">
                <a16:creationId xmlns:a16="http://schemas.microsoft.com/office/drawing/2014/main" id="{19AC007F-2083-2C89-843D-CF1E283D6264}"/>
              </a:ext>
            </a:extLst>
          </p:cNvPr>
          <p:cNvSpPr/>
          <p:nvPr/>
        </p:nvSpPr>
        <p:spPr>
          <a:xfrm>
            <a:off x="6394163" y="2034848"/>
            <a:ext cx="1929600" cy="673200"/>
          </a:xfrm>
          <a:prstGeom prst="roundRect">
            <a:avLst>
              <a:gd name="adj" fmla="val 10000"/>
            </a:avLst>
          </a:prstGeom>
          <a:solidFill>
            <a:srgbClr val="872D4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/>
              <a:t>Output</a:t>
            </a:r>
          </a:p>
          <a:p>
            <a:pPr algn="ctr"/>
            <a:r>
              <a:rPr lang="en-US" sz="1200" b="1"/>
              <a:t> </a:t>
            </a:r>
            <a:r>
              <a:rPr lang="en-US" sz="1200"/>
              <a:t>Model prediction results Model evaluation results</a:t>
            </a:r>
            <a:endParaRPr lang="en-MY" sz="1200" kern="1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9BE79C4-BE55-4CB6-1BCF-F33A823E67C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6215609" y="2371448"/>
            <a:ext cx="178554" cy="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BE98E35-90BA-1356-CACE-ED6A6FCB7BAD}"/>
              </a:ext>
            </a:extLst>
          </p:cNvPr>
          <p:cNvSpPr/>
          <p:nvPr/>
        </p:nvSpPr>
        <p:spPr>
          <a:xfrm>
            <a:off x="509700" y="3256392"/>
            <a:ext cx="7883487" cy="1095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AEE2DC04-6C7E-899E-08E4-07977442F68E}"/>
              </a:ext>
            </a:extLst>
          </p:cNvPr>
          <p:cNvGrpSpPr/>
          <p:nvPr/>
        </p:nvGrpSpPr>
        <p:grpSpPr>
          <a:xfrm>
            <a:off x="528036" y="3513339"/>
            <a:ext cx="5687573" cy="670208"/>
            <a:chOff x="1524911" y="1630002"/>
            <a:chExt cx="5687573" cy="670208"/>
          </a:xfrm>
        </p:grpSpPr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19881759-894E-B1DC-9C50-1F06F3CF4EE4}"/>
                </a:ext>
              </a:extLst>
            </p:cNvPr>
            <p:cNvSpPr/>
            <p:nvPr/>
          </p:nvSpPr>
          <p:spPr>
            <a:xfrm>
              <a:off x="5524885" y="1630002"/>
              <a:ext cx="1687599" cy="670208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b="1"/>
                <a:t>Model Assessment</a:t>
              </a:r>
            </a:p>
            <a:p>
              <a:pPr algn="ctr"/>
              <a:r>
                <a:rPr lang="en-US" sz="1200" b="1"/>
                <a:t> </a:t>
              </a:r>
              <a:r>
                <a:rPr lang="en-US" sz="1200"/>
                <a:t>Model prediction evaluation indicators</a:t>
              </a:r>
              <a:endParaRPr lang="en-MY" sz="1200" kern="1200" dirty="0"/>
            </a:p>
          </p:txBody>
        </p:sp>
        <p:sp>
          <p:nvSpPr>
            <p:cNvPr id="18" name="Rectangle: Rounded Corners 10">
              <a:extLst>
                <a:ext uri="{FF2B5EF4-FFF2-40B4-BE49-F238E27FC236}">
                  <a16:creationId xmlns:a16="http://schemas.microsoft.com/office/drawing/2014/main" id="{DABF361C-C588-BD39-4513-BDE8E9A03AB9}"/>
                </a:ext>
              </a:extLst>
            </p:cNvPr>
            <p:cNvSpPr/>
            <p:nvPr/>
          </p:nvSpPr>
          <p:spPr>
            <a:xfrm>
              <a:off x="1524911" y="1633186"/>
              <a:ext cx="1751513" cy="66702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US" sz="1200"/>
                <a:t>Designing the blending integration framework</a:t>
              </a:r>
              <a:endParaRPr lang="en-MY" sz="1200" dirty="0"/>
            </a:p>
          </p:txBody>
        </p:sp>
        <p:sp>
          <p:nvSpPr>
            <p:cNvPr id="19" name="Rectangle: Rounded Corners 11">
              <a:extLst>
                <a:ext uri="{FF2B5EF4-FFF2-40B4-BE49-F238E27FC236}">
                  <a16:creationId xmlns:a16="http://schemas.microsoft.com/office/drawing/2014/main" id="{D3168558-48A0-2958-A380-99D1E6533DAF}"/>
                </a:ext>
              </a:extLst>
            </p:cNvPr>
            <p:cNvSpPr/>
            <p:nvPr/>
          </p:nvSpPr>
          <p:spPr>
            <a:xfrm>
              <a:off x="3442431" y="1631438"/>
              <a:ext cx="1916447" cy="668772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US" sz="1200"/>
                <a:t>Proposed blending to predict COVID-19</a:t>
              </a:r>
              <a:endParaRPr lang="en-MY" sz="1200" dirty="0"/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3657FC6-309F-DB01-AA05-9ACAEDD5180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2279549" y="3849161"/>
            <a:ext cx="166007" cy="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EC9C5D2-0E30-1883-BB8B-BECEB51D6687}"/>
              </a:ext>
            </a:extLst>
          </p:cNvPr>
          <p:cNvCxnSpPr>
            <a:stCxn id="19" idx="3"/>
            <a:endCxn id="17" idx="1"/>
          </p:cNvCxnSpPr>
          <p:nvPr/>
        </p:nvCxnSpPr>
        <p:spPr>
          <a:xfrm flipV="1">
            <a:off x="4362003" y="3848443"/>
            <a:ext cx="166007" cy="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圆角矩形 67">
            <a:extLst>
              <a:ext uri="{FF2B5EF4-FFF2-40B4-BE49-F238E27FC236}">
                <a16:creationId xmlns:a16="http://schemas.microsoft.com/office/drawing/2014/main" id="{CB687003-3550-090E-20FA-032F8C43C4D6}"/>
              </a:ext>
            </a:extLst>
          </p:cNvPr>
          <p:cNvSpPr/>
          <p:nvPr/>
        </p:nvSpPr>
        <p:spPr>
          <a:xfrm>
            <a:off x="1890009" y="3054602"/>
            <a:ext cx="5536936" cy="3315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/>
              <a:t>Phase 2 Design And Develop  The Blended Ensemble Model</a:t>
            </a:r>
            <a:endParaRPr lang="en-GB" altLang="zh-CN" sz="1400" b="1">
              <a:effectLst/>
            </a:endParaRPr>
          </a:p>
        </p:txBody>
      </p:sp>
      <p:sp>
        <p:nvSpPr>
          <p:cNvPr id="23" name="Rectangle: Rounded Corners 8">
            <a:extLst>
              <a:ext uri="{FF2B5EF4-FFF2-40B4-BE49-F238E27FC236}">
                <a16:creationId xmlns:a16="http://schemas.microsoft.com/office/drawing/2014/main" id="{1334662C-93DB-0D41-B21B-AB7F20C3D0DB}"/>
              </a:ext>
            </a:extLst>
          </p:cNvPr>
          <p:cNvSpPr/>
          <p:nvPr/>
        </p:nvSpPr>
        <p:spPr>
          <a:xfrm>
            <a:off x="6394163" y="3510347"/>
            <a:ext cx="1929600" cy="673200"/>
          </a:xfrm>
          <a:prstGeom prst="roundRect">
            <a:avLst>
              <a:gd name="adj" fmla="val 10000"/>
            </a:avLst>
          </a:prstGeom>
          <a:solidFill>
            <a:srgbClr val="872D4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/>
              <a:t>Output</a:t>
            </a:r>
          </a:p>
          <a:p>
            <a:pPr algn="ctr"/>
            <a:r>
              <a:rPr lang="en-US" sz="1200" b="1"/>
              <a:t> </a:t>
            </a:r>
            <a:r>
              <a:rPr lang="en-US" sz="1200"/>
              <a:t>Model prediction results Model evaluation results</a:t>
            </a:r>
            <a:endParaRPr lang="en-MY" sz="1200" kern="1200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4409EB4-C7DD-F537-84AA-6E94E519F35F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 flipV="1">
            <a:off x="6215609" y="3846947"/>
            <a:ext cx="178554" cy="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6108F76-B02B-FD88-154D-D41392FDA966}"/>
              </a:ext>
            </a:extLst>
          </p:cNvPr>
          <p:cNvSpPr/>
          <p:nvPr/>
        </p:nvSpPr>
        <p:spPr>
          <a:xfrm>
            <a:off x="509700" y="4885216"/>
            <a:ext cx="7883487" cy="1065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762690EB-62F8-F0D1-42AC-406CF7937B80}"/>
              </a:ext>
            </a:extLst>
          </p:cNvPr>
          <p:cNvGrpSpPr/>
          <p:nvPr/>
        </p:nvGrpSpPr>
        <p:grpSpPr>
          <a:xfrm>
            <a:off x="509700" y="5097287"/>
            <a:ext cx="5705909" cy="679330"/>
            <a:chOff x="1298832" y="1538295"/>
            <a:chExt cx="5705909" cy="679330"/>
          </a:xfrm>
        </p:grpSpPr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2D50D84B-F133-1373-8A7E-185BE4A4C6AE}"/>
                </a:ext>
              </a:extLst>
            </p:cNvPr>
            <p:cNvSpPr/>
            <p:nvPr/>
          </p:nvSpPr>
          <p:spPr>
            <a:xfrm>
              <a:off x="5317142" y="1538295"/>
              <a:ext cx="1687599" cy="673200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200" b="1"/>
                <a:t>Model Assessment</a:t>
              </a:r>
            </a:p>
            <a:p>
              <a:pPr algn="ctr"/>
              <a:r>
                <a:rPr lang="en-US" sz="1200" b="1"/>
                <a:t> </a:t>
              </a:r>
              <a:r>
                <a:rPr lang="en-US" sz="1200"/>
                <a:t>Model prediction evaluation indicators</a:t>
              </a:r>
              <a:endParaRPr lang="en-MY" sz="1200" kern="1200" dirty="0"/>
            </a:p>
          </p:txBody>
        </p:sp>
        <p:sp>
          <p:nvSpPr>
            <p:cNvPr id="28" name="Rectangle: Rounded Corners 10">
              <a:extLst>
                <a:ext uri="{FF2B5EF4-FFF2-40B4-BE49-F238E27FC236}">
                  <a16:creationId xmlns:a16="http://schemas.microsoft.com/office/drawing/2014/main" id="{BCE853F2-353A-11C9-3195-F528ECB6A434}"/>
                </a:ext>
              </a:extLst>
            </p:cNvPr>
            <p:cNvSpPr/>
            <p:nvPr/>
          </p:nvSpPr>
          <p:spPr>
            <a:xfrm>
              <a:off x="1298832" y="1544425"/>
              <a:ext cx="1769849" cy="67320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US" sz="1200" b="1"/>
                <a:t>Data processing </a:t>
              </a:r>
              <a:r>
                <a:rPr lang="en-US" sz="1200"/>
                <a:t>Monkeypox data cleaning Segmentation</a:t>
              </a:r>
              <a:endParaRPr lang="en-MY" sz="1200" dirty="0"/>
            </a:p>
          </p:txBody>
        </p:sp>
        <p:sp>
          <p:nvSpPr>
            <p:cNvPr id="29" name="Rectangle: Rounded Corners 11">
              <a:extLst>
                <a:ext uri="{FF2B5EF4-FFF2-40B4-BE49-F238E27FC236}">
                  <a16:creationId xmlns:a16="http://schemas.microsoft.com/office/drawing/2014/main" id="{BBC9355A-B931-E511-2F94-012E7CBE25F4}"/>
                </a:ext>
              </a:extLst>
            </p:cNvPr>
            <p:cNvSpPr/>
            <p:nvPr/>
          </p:nvSpPr>
          <p:spPr>
            <a:xfrm>
              <a:off x="3228432" y="1538295"/>
              <a:ext cx="1929600" cy="673200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buNone/>
              </a:pPr>
              <a:r>
                <a:rPr lang="en-US" sz="1200"/>
                <a:t>Enhanced blending to predict monkey pox</a:t>
              </a:r>
              <a:endParaRPr lang="en-MY" sz="1200" dirty="0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DEA0AC5-5554-D681-5080-4E39CF889517}"/>
              </a:ext>
            </a:extLst>
          </p:cNvPr>
          <p:cNvCxnSpPr>
            <a:stCxn id="28" idx="3"/>
            <a:endCxn id="29" idx="1"/>
          </p:cNvCxnSpPr>
          <p:nvPr/>
        </p:nvCxnSpPr>
        <p:spPr>
          <a:xfrm flipV="1">
            <a:off x="2279549" y="5433887"/>
            <a:ext cx="159751" cy="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4DC791A-FE7D-12A3-DD7E-B81731B5710E}"/>
              </a:ext>
            </a:extLst>
          </p:cNvPr>
          <p:cNvCxnSpPr>
            <a:stCxn id="29" idx="3"/>
            <a:endCxn id="27" idx="1"/>
          </p:cNvCxnSpPr>
          <p:nvPr/>
        </p:nvCxnSpPr>
        <p:spPr>
          <a:xfrm>
            <a:off x="4368900" y="5433887"/>
            <a:ext cx="159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77">
            <a:extLst>
              <a:ext uri="{FF2B5EF4-FFF2-40B4-BE49-F238E27FC236}">
                <a16:creationId xmlns:a16="http://schemas.microsoft.com/office/drawing/2014/main" id="{A0CB03C3-60FB-DAFA-E1D8-34814941ED6D}"/>
              </a:ext>
            </a:extLst>
          </p:cNvPr>
          <p:cNvSpPr/>
          <p:nvPr/>
        </p:nvSpPr>
        <p:spPr>
          <a:xfrm>
            <a:off x="1890009" y="4563918"/>
            <a:ext cx="5536936" cy="4521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400" b="1"/>
              <a:t>Phase 3 Enhanced Blended Ensemble Model with Transfer Learning and Incremental Learning</a:t>
            </a:r>
            <a:endParaRPr lang="en-GB" altLang="zh-CN" sz="1400" b="1">
              <a:effectLst/>
            </a:endParaRPr>
          </a:p>
        </p:txBody>
      </p:sp>
      <p:sp>
        <p:nvSpPr>
          <p:cNvPr id="33" name="Rectangle: Rounded Corners 8">
            <a:extLst>
              <a:ext uri="{FF2B5EF4-FFF2-40B4-BE49-F238E27FC236}">
                <a16:creationId xmlns:a16="http://schemas.microsoft.com/office/drawing/2014/main" id="{6E9B3A96-8C9C-9135-80EB-9863CBFD565E}"/>
              </a:ext>
            </a:extLst>
          </p:cNvPr>
          <p:cNvSpPr/>
          <p:nvPr/>
        </p:nvSpPr>
        <p:spPr>
          <a:xfrm>
            <a:off x="6394163" y="5097287"/>
            <a:ext cx="1929600" cy="673200"/>
          </a:xfrm>
          <a:prstGeom prst="roundRect">
            <a:avLst>
              <a:gd name="adj" fmla="val 10000"/>
            </a:avLst>
          </a:prstGeom>
          <a:solidFill>
            <a:srgbClr val="872D4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1"/>
              <a:t>Output</a:t>
            </a:r>
          </a:p>
          <a:p>
            <a:pPr algn="ctr"/>
            <a:r>
              <a:rPr lang="en-US" sz="1200" b="1"/>
              <a:t> </a:t>
            </a:r>
            <a:r>
              <a:rPr lang="en-US" sz="1200"/>
              <a:t>Model prediction results Model evaluation results</a:t>
            </a:r>
            <a:endParaRPr lang="en-MY" sz="1200" kern="12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FC694A3-85DF-FC79-0890-404F22B5FF1E}"/>
              </a:ext>
            </a:extLst>
          </p:cNvPr>
          <p:cNvCxnSpPr>
            <a:stCxn id="27" idx="3"/>
            <a:endCxn id="33" idx="1"/>
          </p:cNvCxnSpPr>
          <p:nvPr/>
        </p:nvCxnSpPr>
        <p:spPr>
          <a:xfrm>
            <a:off x="6215609" y="5433887"/>
            <a:ext cx="178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23">
            <a:extLst>
              <a:ext uri="{FF2B5EF4-FFF2-40B4-BE49-F238E27FC236}">
                <a16:creationId xmlns:a16="http://schemas.microsoft.com/office/drawing/2014/main" id="{9F973E40-7292-8331-CE4A-0FFE8EE69F66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rot="5400000">
            <a:off x="5835443" y="1531082"/>
            <a:ext cx="346554" cy="2700486"/>
          </a:xfrm>
          <a:prstGeom prst="bentConnector3">
            <a:avLst>
              <a:gd name="adj1" fmla="val 5885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肘形连接符 25">
            <a:extLst>
              <a:ext uri="{FF2B5EF4-FFF2-40B4-BE49-F238E27FC236}">
                <a16:creationId xmlns:a16="http://schemas.microsoft.com/office/drawing/2014/main" id="{89CDACB5-19D3-CDD4-B6B1-8885805F803C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 rot="5400000">
            <a:off x="5818535" y="3023489"/>
            <a:ext cx="380371" cy="2700486"/>
          </a:xfrm>
          <a:prstGeom prst="bentConnector3">
            <a:avLst>
              <a:gd name="adj1" fmla="val 5968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圆角矩形 81">
            <a:extLst>
              <a:ext uri="{FF2B5EF4-FFF2-40B4-BE49-F238E27FC236}">
                <a16:creationId xmlns:a16="http://schemas.microsoft.com/office/drawing/2014/main" id="{F7EF9D92-336C-60BC-2FE9-A6C0D9CA40E6}"/>
              </a:ext>
            </a:extLst>
          </p:cNvPr>
          <p:cNvSpPr/>
          <p:nvPr/>
        </p:nvSpPr>
        <p:spPr>
          <a:xfrm>
            <a:off x="8502317" y="1663468"/>
            <a:ext cx="3371810" cy="12949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FFC000"/>
                </a:solidFill>
              </a:rPr>
              <a:t>Objective 1</a:t>
            </a:r>
            <a:endParaRPr lang="zh-CN" altLang="en-US" sz="1400">
              <a:solidFill>
                <a:srgbClr val="FFC000"/>
              </a:solidFill>
            </a:endParaRPr>
          </a:p>
          <a:p>
            <a:pPr lvl="0" algn="just"/>
            <a:r>
              <a:rPr lang="en-GB" altLang="zh-CN" sz="1400"/>
              <a:t>To identify base models from deep learning and machine learning for prediction of COVID-19 cases using a multi-objective optimization approach</a:t>
            </a:r>
            <a:endParaRPr lang="zh-CN" altLang="en-US" sz="1400"/>
          </a:p>
        </p:txBody>
      </p:sp>
      <p:sp>
        <p:nvSpPr>
          <p:cNvPr id="38" name="圆角矩形 122">
            <a:extLst>
              <a:ext uri="{FF2B5EF4-FFF2-40B4-BE49-F238E27FC236}">
                <a16:creationId xmlns:a16="http://schemas.microsoft.com/office/drawing/2014/main" id="{D46E0F17-8253-C496-670D-A5D1228BD48C}"/>
              </a:ext>
            </a:extLst>
          </p:cNvPr>
          <p:cNvSpPr/>
          <p:nvPr/>
        </p:nvSpPr>
        <p:spPr>
          <a:xfrm>
            <a:off x="8523654" y="4737487"/>
            <a:ext cx="3371810" cy="136118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FFC000"/>
                </a:solidFill>
              </a:rPr>
              <a:t>Objective 3</a:t>
            </a:r>
            <a:endParaRPr lang="zh-CN" altLang="en-US" sz="1400">
              <a:solidFill>
                <a:srgbClr val="FFC000"/>
              </a:solidFill>
            </a:endParaRPr>
          </a:p>
          <a:p>
            <a:pPr lvl="0" algn="just"/>
            <a:r>
              <a:rPr lang="en-GB" altLang="zh-CN" sz="1400"/>
              <a:t>To enhanced the blended ensemble model with transfer learning and incremental learning for better adaptation to early prediction of emerging infectious diseases</a:t>
            </a:r>
            <a:endParaRPr lang="zh-CN" altLang="en-US" sz="1400"/>
          </a:p>
        </p:txBody>
      </p:sp>
      <p:sp>
        <p:nvSpPr>
          <p:cNvPr id="39" name="圆角矩形 123">
            <a:extLst>
              <a:ext uri="{FF2B5EF4-FFF2-40B4-BE49-F238E27FC236}">
                <a16:creationId xmlns:a16="http://schemas.microsoft.com/office/drawing/2014/main" id="{1606AAE0-549E-21A2-16CF-C2C234920363}"/>
              </a:ext>
            </a:extLst>
          </p:cNvPr>
          <p:cNvSpPr/>
          <p:nvPr/>
        </p:nvSpPr>
        <p:spPr>
          <a:xfrm>
            <a:off x="8523654" y="3160500"/>
            <a:ext cx="3371810" cy="129492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rgbClr val="FFC000"/>
                </a:solidFill>
              </a:rPr>
              <a:t>Objective 2</a:t>
            </a:r>
            <a:endParaRPr lang="zh-CN" altLang="en-US" sz="1400">
              <a:solidFill>
                <a:srgbClr val="FFC000"/>
              </a:solidFill>
            </a:endParaRPr>
          </a:p>
          <a:p>
            <a:pPr lvl="0" algn="just"/>
            <a:r>
              <a:rPr lang="en-GB" altLang="zh-CN" sz="1400"/>
              <a:t>To propose a blended multi-model ensemble from identified based models for more accurate COVID-19 cases prediction</a:t>
            </a:r>
            <a:endParaRPr lang="zh-CN" altLang="en-US" sz="140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58B1910-9D2C-A5CE-F69E-3CB578A36115}"/>
              </a:ext>
            </a:extLst>
          </p:cNvPr>
          <p:cNvCxnSpPr>
            <a:cxnSpLocks/>
            <a:stCxn id="5" idx="3"/>
            <a:endCxn id="37" idx="1"/>
          </p:cNvCxnSpPr>
          <p:nvPr/>
        </p:nvCxnSpPr>
        <p:spPr>
          <a:xfrm>
            <a:off x="8393187" y="2301940"/>
            <a:ext cx="109130" cy="89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99BF82-939B-EF08-990B-84C771824B3E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>
            <a:off x="8393187" y="3804120"/>
            <a:ext cx="130467" cy="3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25EDECF-4296-B980-5FB9-8ED7126C1691}"/>
              </a:ext>
            </a:extLst>
          </p:cNvPr>
          <p:cNvCxnSpPr>
            <a:cxnSpLocks/>
            <a:stCxn id="25" idx="3"/>
            <a:endCxn id="38" idx="1"/>
          </p:cNvCxnSpPr>
          <p:nvPr/>
        </p:nvCxnSpPr>
        <p:spPr>
          <a:xfrm flipV="1">
            <a:off x="8393187" y="5418078"/>
            <a:ext cx="13046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209717B9-19A4-F728-BC01-13E3E3D3FEF2}"/>
              </a:ext>
            </a:extLst>
          </p:cNvPr>
          <p:cNvSpPr/>
          <p:nvPr/>
        </p:nvSpPr>
        <p:spPr>
          <a:xfrm>
            <a:off x="2718731" y="313990"/>
            <a:ext cx="6383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Framework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A13B9F0-147B-52C5-EDD0-E83BB9C11061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13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 animBg="1"/>
      <p:bldP spid="22" grpId="0" animBg="1"/>
      <p:bldP spid="23" grpId="0" animBg="1"/>
      <p:bldP spid="25" grpId="0" animBg="1"/>
      <p:bldP spid="32" grpId="0" animBg="1"/>
      <p:bldP spid="33" grpId="0" animBg="1"/>
      <p:bldP spid="37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E3E27-FFF9-7618-943D-6600CC0B2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5E1CC9-A268-D526-3250-AB5A40958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2E5AF45-3919-C7B3-F83C-8E4BA2CE8F30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14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A569728C-3D40-0F01-681F-0DC06A5D4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73380"/>
              </p:ext>
            </p:extLst>
          </p:nvPr>
        </p:nvGraphicFramePr>
        <p:xfrm>
          <a:off x="1079131" y="2973192"/>
          <a:ext cx="4887273" cy="33108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29091">
                  <a:extLst>
                    <a:ext uri="{9D8B030D-6E8A-4147-A177-3AD203B41FA5}">
                      <a16:colId xmlns:a16="http://schemas.microsoft.com/office/drawing/2014/main" val="3333025377"/>
                    </a:ext>
                  </a:extLst>
                </a:gridCol>
                <a:gridCol w="1629091">
                  <a:extLst>
                    <a:ext uri="{9D8B030D-6E8A-4147-A177-3AD203B41FA5}">
                      <a16:colId xmlns:a16="http://schemas.microsoft.com/office/drawing/2014/main" val="2186520767"/>
                    </a:ext>
                  </a:extLst>
                </a:gridCol>
                <a:gridCol w="1629091">
                  <a:extLst>
                    <a:ext uri="{9D8B030D-6E8A-4147-A177-3AD203B41FA5}">
                      <a16:colId xmlns:a16="http://schemas.microsoft.com/office/drawing/2014/main" val="1243553553"/>
                    </a:ext>
                  </a:extLst>
                </a:gridCol>
              </a:tblGrid>
              <a:tr h="41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81011"/>
                  </a:ext>
                </a:extLst>
              </a:tr>
              <a:tr h="558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Mexican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2020/4/1 - 2023/3/30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897338"/>
                  </a:ext>
                </a:extLst>
              </a:tr>
              <a:tr h="558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2020/4/1 - 2022/12/31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248434"/>
                  </a:ext>
                </a:extLst>
              </a:tr>
              <a:tr h="558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Indonesia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2020/4/1 - 2023/1/2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96703"/>
                  </a:ext>
                </a:extLst>
              </a:tr>
              <a:tr h="558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2020/3/23 - 2023/3/31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1825"/>
                  </a:ext>
                </a:extLst>
              </a:tr>
              <a:tr h="5589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Monkey pox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2022/5/29 - 2024/2/27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40184"/>
                  </a:ext>
                </a:extLst>
              </a:tr>
            </a:tbl>
          </a:graphicData>
        </a:graphic>
      </p:graphicFrame>
      <p:pic>
        <p:nvPicPr>
          <p:cNvPr id="51" name="图片 50">
            <a:extLst>
              <a:ext uri="{FF2B5EF4-FFF2-40B4-BE49-F238E27FC236}">
                <a16:creationId xmlns:a16="http://schemas.microsoft.com/office/drawing/2014/main" id="{E82D163C-28E5-F14F-7BAB-5775271B1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181" y="2965079"/>
            <a:ext cx="5539614" cy="3318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7C49305E-7BBB-28D0-FC4E-413C8534DC88}"/>
              </a:ext>
            </a:extLst>
          </p:cNvPr>
          <p:cNvSpPr txBox="1"/>
          <p:nvPr/>
        </p:nvSpPr>
        <p:spPr>
          <a:xfrm>
            <a:off x="7426838" y="6380966"/>
            <a:ext cx="3688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GB" altLang="zh-CN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portion of the dataset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99B97B-72C6-CB5D-188C-A1B6EADF3277}"/>
              </a:ext>
            </a:extLst>
          </p:cNvPr>
          <p:cNvSpPr txBox="1"/>
          <p:nvPr/>
        </p:nvSpPr>
        <p:spPr>
          <a:xfrm>
            <a:off x="1591237" y="6374528"/>
            <a:ext cx="3130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GB" altLang="zh-CN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used in this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D7BDAF-4C17-E38F-D2E1-8CB66092A7AE}"/>
              </a:ext>
            </a:extLst>
          </p:cNvPr>
          <p:cNvSpPr txBox="1"/>
          <p:nvPr/>
        </p:nvSpPr>
        <p:spPr>
          <a:xfrm>
            <a:off x="3439397" y="109552"/>
            <a:ext cx="63507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Dataset and Data Preprocessing</a:t>
            </a:r>
            <a:endParaRPr lang="en-US" altLang="zh-CN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右大括号 55">
            <a:extLst>
              <a:ext uri="{FF2B5EF4-FFF2-40B4-BE49-F238E27FC236}">
                <a16:creationId xmlns:a16="http://schemas.microsoft.com/office/drawing/2014/main" id="{D2AA8CB1-A841-469A-962C-9549DEA672FF}"/>
              </a:ext>
            </a:extLst>
          </p:cNvPr>
          <p:cNvSpPr/>
          <p:nvPr/>
        </p:nvSpPr>
        <p:spPr>
          <a:xfrm rot="16200000">
            <a:off x="7001323" y="2692923"/>
            <a:ext cx="288049" cy="39979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8F455E8-9EAE-E60F-0CF3-68038873F47C}"/>
              </a:ext>
            </a:extLst>
          </p:cNvPr>
          <p:cNvSpPr txBox="1"/>
          <p:nvPr/>
        </p:nvSpPr>
        <p:spPr>
          <a:xfrm>
            <a:off x="6426018" y="2436520"/>
            <a:ext cx="1438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Variables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C32125F5-D269-C4D4-EDBD-962725470C28}"/>
              </a:ext>
            </a:extLst>
          </p:cNvPr>
          <p:cNvSpPr/>
          <p:nvPr/>
        </p:nvSpPr>
        <p:spPr>
          <a:xfrm rot="5400000">
            <a:off x="9409854" y="602457"/>
            <a:ext cx="369331" cy="449855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B685E5-58D9-6F34-CB48-8C4F821425B7}"/>
              </a:ext>
            </a:extLst>
          </p:cNvPr>
          <p:cNvSpPr txBox="1"/>
          <p:nvPr/>
        </p:nvSpPr>
        <p:spPr>
          <a:xfrm>
            <a:off x="9242751" y="2376513"/>
            <a:ext cx="987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eatures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217833-F762-245E-9CCA-7573B657D796}"/>
              </a:ext>
            </a:extLst>
          </p:cNvPr>
          <p:cNvSpPr txBox="1"/>
          <p:nvPr/>
        </p:nvSpPr>
        <p:spPr>
          <a:xfrm>
            <a:off x="1079132" y="743507"/>
            <a:ext cx="4887273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processing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C2A593B-1BD8-D1A5-7FD8-59C2508BF58B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1954539"/>
              </p:ext>
            </p:extLst>
          </p:nvPr>
        </p:nvGraphicFramePr>
        <p:xfrm>
          <a:off x="1074371" y="1117647"/>
          <a:ext cx="10764664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9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802">
                  <a:extLst>
                    <a:ext uri="{9D8B030D-6E8A-4147-A177-3AD203B41FA5}">
                      <a16:colId xmlns:a16="http://schemas.microsoft.com/office/drawing/2014/main" val="1382485339"/>
                    </a:ext>
                  </a:extLst>
                </a:gridCol>
                <a:gridCol w="2151490">
                  <a:extLst>
                    <a:ext uri="{9D8B030D-6E8A-4147-A177-3AD203B41FA5}">
                      <a16:colId xmlns:a16="http://schemas.microsoft.com/office/drawing/2014/main" val="4121921596"/>
                    </a:ext>
                  </a:extLst>
                </a:gridCol>
                <a:gridCol w="2204155">
                  <a:extLst>
                    <a:ext uri="{9D8B030D-6E8A-4147-A177-3AD203B41FA5}">
                      <a16:colId xmlns:a16="http://schemas.microsoft.com/office/drawing/2014/main" val="4189599252"/>
                    </a:ext>
                  </a:extLst>
                </a:gridCol>
              </a:tblGrid>
              <a:tr h="4699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 cleaning</a:t>
                      </a: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Access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Dataset</a:t>
                      </a: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Data cleaning</a:t>
                      </a: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Times New Roman" panose="02020603050405020304" charset="0"/>
                          <a:cs typeface="Times New Roman" panose="02020603050405020304" charset="0"/>
                        </a:rPr>
                        <a:t>Access URL</a:t>
                      </a: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84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fills in missing values and retains outliers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400"/>
                        <a:t>https://ourworldindata.o</a:t>
                      </a:r>
                    </a:p>
                    <a:p>
                      <a:pPr algn="just"/>
                      <a:r>
                        <a:rPr lang="en-US" altLang="zh-CN" sz="1400"/>
                        <a:t>rg/explorers/covid?</a:t>
                      </a: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Monkey pox</a:t>
                      </a: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fills in missing values and retains outliers</a:t>
                      </a:r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https://ourworldindata.o</a:t>
                      </a:r>
                    </a:p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/>
                        <a:t>rg/explorers/</a:t>
                      </a:r>
                      <a:r>
                        <a:rPr lang="en-US" altLang="zh-C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Monkey pox</a:t>
                      </a:r>
                      <a:r>
                        <a:rPr lang="en-US" altLang="zh-CN" sz="1400"/>
                        <a:t>?</a:t>
                      </a: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12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7C951C-1469-1D44-35AC-BCDD75893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61FC1A6-210C-DA12-04EE-39FE8DA3285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1963963"/>
              </p:ext>
            </p:extLst>
          </p:nvPr>
        </p:nvGraphicFramePr>
        <p:xfrm>
          <a:off x="621202" y="1312256"/>
          <a:ext cx="10600980" cy="4496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Evaluation Metrics</a:t>
                      </a:r>
                      <a:endParaRPr lang="zh-CN" altLang="en-US" sz="2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latin typeface="Times New Roman" panose="02020603050405020304" charset="0"/>
                          <a:cs typeface="Times New Roman" panose="02020603050405020304" charset="0"/>
                        </a:rPr>
                        <a:t>Measurement methods</a:t>
                      </a:r>
                      <a:endParaRPr lang="zh-CN" altLang="en-US" sz="2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667">
                <a:tc>
                  <a:txBody>
                    <a:bodyPr/>
                    <a:lstStyle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Prediction accuracy RMSE</a:t>
                      </a: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 sz="12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Prediction accuracy MAE</a:t>
                      </a:r>
                    </a:p>
                    <a:p>
                      <a:pPr>
                        <a:buNone/>
                      </a:pPr>
                      <a:endParaRPr lang="en-US" altLang="zh-C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2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zh-CN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efficiency</a:t>
                      </a:r>
                      <a:endParaRPr lang="zh-CN" alt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total time from the start of training to its completion is measured. This includes the training times for the base models as well as the meta-model. This can be achieved using timing functions available in programming environments, such as the `time` module in Python. 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altLang="zh-CN" sz="16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</a:t>
                      </a:r>
                      <a:endParaRPr lang="zh-CN" altLang="en-US" sz="1600" b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Similar to accuracy, Root Mean Squared Error (RMSE) is used as a metric to assess generalization. By calculating RMSE on an independent test set, the model’s adaptability to new data can be evaluated.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16EE06C-A8E7-9EDB-C2F6-72514AC9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146" y="2364042"/>
            <a:ext cx="2484582" cy="629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781997-2749-08B7-0FF0-05E135F07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46" y="3353632"/>
            <a:ext cx="2013527" cy="593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1106E4-774B-7B58-F95C-EA86BB03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- Evaluation Metrics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3B957D-A32D-0F02-044B-A7728020DADD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15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1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C65DF79-A53A-963A-0E6D-C2CD741F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46" y="953930"/>
            <a:ext cx="7835767" cy="5552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420" y="-120075"/>
            <a:ext cx="10972800" cy="1143000"/>
          </a:xfrm>
        </p:spPr>
        <p:txBody>
          <a:bodyPr>
            <a:normAutofit/>
          </a:bodyPr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GB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4: Model Selection Using Multi-Objective Optimization</a:t>
            </a:r>
            <a:endParaRPr sz="28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656F93-E1A3-1544-B6DF-308905F02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6620CCFA-FB82-41F9-1F2C-F9D1B25F87F4}"/>
              </a:ext>
            </a:extLst>
          </p:cNvPr>
          <p:cNvSpPr/>
          <p:nvPr/>
        </p:nvSpPr>
        <p:spPr>
          <a:xfrm>
            <a:off x="7613424" y="1570107"/>
            <a:ext cx="3265439" cy="298315"/>
          </a:xfrm>
          <a:prstGeom prst="wedgeRectCallout">
            <a:avLst>
              <a:gd name="adj1" fmla="val -63682"/>
              <a:gd name="adj2" fmla="val 15010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Median fills in missing values and retains outliers</a:t>
            </a:r>
            <a:endParaRPr lang="zh-CN" altLang="en-US" sz="1200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FB3039D-B095-9E18-F191-38ADCDE2E4DE}"/>
              </a:ext>
            </a:extLst>
          </p:cNvPr>
          <p:cNvSpPr/>
          <p:nvPr/>
        </p:nvSpPr>
        <p:spPr>
          <a:xfrm>
            <a:off x="7609164" y="1984778"/>
            <a:ext cx="2265210" cy="285575"/>
          </a:xfrm>
          <a:prstGeom prst="wedgeRectCallout">
            <a:avLst>
              <a:gd name="adj1" fmla="val -70367"/>
              <a:gd name="adj2" fmla="val 21878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new_cases_log feature.</a:t>
            </a:r>
            <a:endParaRPr lang="zh-CN" altLang="en-US" sz="120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CEF9071-42D8-D4F9-43D8-A120A22F18CC}"/>
              </a:ext>
            </a:extLst>
          </p:cNvPr>
          <p:cNvSpPr/>
          <p:nvPr/>
        </p:nvSpPr>
        <p:spPr>
          <a:xfrm>
            <a:off x="3312476" y="1327967"/>
            <a:ext cx="1308462" cy="1249637"/>
          </a:xfrm>
          <a:prstGeom prst="wedgeRectCallout">
            <a:avLst>
              <a:gd name="adj1" fmla="val 162364"/>
              <a:gd name="adj2" fmla="val 39871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zh-CN" altLang="en-US" sz="16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F2E93F-8FB9-901A-B5F6-5889E31BD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163" y="1397506"/>
            <a:ext cx="1260775" cy="1140263"/>
          </a:xfrm>
          <a:prstGeom prst="rect">
            <a:avLst/>
          </a:prstGeom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06CB5643-4B3C-E289-ABB6-CF5300EBEAAC}"/>
              </a:ext>
            </a:extLst>
          </p:cNvPr>
          <p:cNvSpPr/>
          <p:nvPr/>
        </p:nvSpPr>
        <p:spPr>
          <a:xfrm>
            <a:off x="8009001" y="3977720"/>
            <a:ext cx="3730746" cy="494324"/>
          </a:xfrm>
          <a:prstGeom prst="wedgeRectCallout">
            <a:avLst>
              <a:gd name="adj1" fmla="val -75885"/>
              <a:gd name="adj2" fmla="val -62462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time series forecasting model Training and prediction.</a:t>
            </a:r>
            <a:endParaRPr lang="zh-CN" altLang="en-US" sz="1200"/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99B44FB9-FAB3-A8AB-A93E-F24E24F9ACD2}"/>
              </a:ext>
            </a:extLst>
          </p:cNvPr>
          <p:cNvSpPr/>
          <p:nvPr/>
        </p:nvSpPr>
        <p:spPr>
          <a:xfrm>
            <a:off x="1284500" y="4157981"/>
            <a:ext cx="2027976" cy="1146803"/>
          </a:xfrm>
          <a:prstGeom prst="wedgeRectCallout">
            <a:avLst>
              <a:gd name="adj1" fmla="val 84763"/>
              <a:gd name="adj2" fmla="val -35595"/>
            </a:avLst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Propose a multi-objective optimization method for model selection.</a:t>
            </a:r>
            <a:endParaRPr lang="zh-CN" altLang="en-US" sz="16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BE31ACA-FB2B-3159-8654-C8E12C3BF57F}"/>
              </a:ext>
            </a:extLst>
          </p:cNvPr>
          <p:cNvSpPr/>
          <p:nvPr/>
        </p:nvSpPr>
        <p:spPr>
          <a:xfrm>
            <a:off x="-71271" y="6472916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16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C6BA8D-49FA-DF0F-14E5-F7780F1B5693}"/>
              </a:ext>
            </a:extLst>
          </p:cNvPr>
          <p:cNvSpPr/>
          <p:nvPr/>
        </p:nvSpPr>
        <p:spPr>
          <a:xfrm>
            <a:off x="3195687" y="3232206"/>
            <a:ext cx="7548693" cy="67991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442C2E-F9E3-734A-0458-B3B642C2B98C}"/>
              </a:ext>
            </a:extLst>
          </p:cNvPr>
          <p:cNvSpPr txBox="1"/>
          <p:nvPr/>
        </p:nvSpPr>
        <p:spPr>
          <a:xfrm>
            <a:off x="924884" y="6576599"/>
            <a:ext cx="112671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Xu, D., Chan, W. H., &amp; Haron, H. (2024). Enhancing infectious disease prediction model selection with multi-objective optimization: an empirical study. PeerJ Computer Science, 10, e2217.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26942EF6-6CCF-34CB-3A45-71F8E6274355}"/>
              </a:ext>
            </a:extLst>
          </p:cNvPr>
          <p:cNvSpPr/>
          <p:nvPr/>
        </p:nvSpPr>
        <p:spPr>
          <a:xfrm>
            <a:off x="7600683" y="1153606"/>
            <a:ext cx="1567271" cy="312086"/>
          </a:xfrm>
          <a:prstGeom prst="wedgeRectCallout">
            <a:avLst>
              <a:gd name="adj1" fmla="val -78247"/>
              <a:gd name="adj2" fmla="val 23215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Use Mexico COVID-19</a:t>
            </a:r>
            <a:endParaRPr lang="zh-CN" altLang="en-US" sz="110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79C6AE6-5B16-2E79-4C82-D536F6394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21635"/>
              </p:ext>
            </p:extLst>
          </p:nvPr>
        </p:nvGraphicFramePr>
        <p:xfrm>
          <a:off x="505893" y="888334"/>
          <a:ext cx="2375914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914">
                  <a:extLst>
                    <a:ext uri="{9D8B030D-6E8A-4147-A177-3AD203B41FA5}">
                      <a16:colId xmlns:a16="http://schemas.microsoft.com/office/drawing/2014/main" val="4206971957"/>
                    </a:ext>
                  </a:extLst>
                </a:gridCol>
              </a:tblGrid>
              <a:tr h="2679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Features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43322"/>
                  </a:ext>
                </a:extLst>
              </a:tr>
              <a:tr h="2500700">
                <a:tc>
                  <a:txBody>
                    <a:bodyPr/>
                    <a:lstStyle/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total_cases,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new_cases_smoothed,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total_deaths,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new_deaths,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new_deaths_smoothed,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total_cases_per_million,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new_cases_per_million,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new_cases_smoothed_per_million,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total_deaths_per_million,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new_deaths_per_million,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new_deaths_smoothed_per_million,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/>
                      <a:r>
                        <a:rPr lang="en-GB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new_cases_log</a:t>
                      </a:r>
                      <a:r>
                        <a:rPr lang="en-GB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55974"/>
                  </a:ext>
                </a:extLst>
              </a:tr>
            </a:tbl>
          </a:graphicData>
        </a:graphic>
      </p:graphicFrame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86ABAF76-EAA2-CED9-AC5D-10873A60FCB0}"/>
              </a:ext>
            </a:extLst>
          </p:cNvPr>
          <p:cNvSpPr/>
          <p:nvPr/>
        </p:nvSpPr>
        <p:spPr>
          <a:xfrm>
            <a:off x="7591312" y="2378479"/>
            <a:ext cx="3712829" cy="285575"/>
          </a:xfrm>
          <a:prstGeom prst="wedgeRectCallout">
            <a:avLst>
              <a:gd name="adj1" fmla="val -62696"/>
              <a:gd name="adj2" fmla="val 11872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Select features highly correlated with the target </a:t>
            </a:r>
            <a:r>
              <a:rPr lang="en-US" altLang="zh-CN" sz="1200"/>
              <a:t>value</a:t>
            </a:r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/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9ED8EFD9-9093-5A77-B60F-8B23A9A64339}"/>
              </a:ext>
            </a:extLst>
          </p:cNvPr>
          <p:cNvSpPr/>
          <p:nvPr/>
        </p:nvSpPr>
        <p:spPr>
          <a:xfrm>
            <a:off x="8831839" y="4793569"/>
            <a:ext cx="2801469" cy="494324"/>
          </a:xfrm>
          <a:prstGeom prst="wedgeRectCallout">
            <a:avLst>
              <a:gd name="adj1" fmla="val -68158"/>
              <a:gd name="adj2" fmla="val 116737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</a:t>
            </a:r>
            <a:r>
              <a:rPr lang="en-US" altLang="zh-CN" sz="1200"/>
              <a:t>efficiency</a:t>
            </a:r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of the multi-objective optimization method.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  <p:bldP spid="13" grpId="0" animBg="1"/>
      <p:bldP spid="16" grpId="1" animBg="1"/>
      <p:bldP spid="16" grpId="2" animBg="1"/>
      <p:bldP spid="17" grpId="0" animBg="1"/>
      <p:bldP spid="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27CF4-4281-B882-6615-EE8C21FB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46C9-5B7B-87CA-CAB0-895A1CAD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476" y="-109066"/>
            <a:ext cx="6308716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 results</a:t>
            </a:r>
            <a:endParaRPr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DC76E-D149-64F9-12C9-F529B711D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C480DDE-1708-475C-B2C5-314155C2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794231"/>
              </p:ext>
            </p:extLst>
          </p:nvPr>
        </p:nvGraphicFramePr>
        <p:xfrm>
          <a:off x="1138686" y="1191342"/>
          <a:ext cx="9908296" cy="39324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42384">
                  <a:extLst>
                    <a:ext uri="{9D8B030D-6E8A-4147-A177-3AD203B41FA5}">
                      <a16:colId xmlns:a16="http://schemas.microsoft.com/office/drawing/2014/main" val="3425047236"/>
                    </a:ext>
                  </a:extLst>
                </a:gridCol>
                <a:gridCol w="1862110">
                  <a:extLst>
                    <a:ext uri="{9D8B030D-6E8A-4147-A177-3AD203B41FA5}">
                      <a16:colId xmlns:a16="http://schemas.microsoft.com/office/drawing/2014/main" val="2872122851"/>
                    </a:ext>
                  </a:extLst>
                </a:gridCol>
                <a:gridCol w="2873573">
                  <a:extLst>
                    <a:ext uri="{9D8B030D-6E8A-4147-A177-3AD203B41FA5}">
                      <a16:colId xmlns:a16="http://schemas.microsoft.com/office/drawing/2014/main" val="156428697"/>
                    </a:ext>
                  </a:extLst>
                </a:gridCol>
                <a:gridCol w="2930229">
                  <a:extLst>
                    <a:ext uri="{9D8B030D-6E8A-4147-A177-3AD203B41FA5}">
                      <a16:colId xmlns:a16="http://schemas.microsoft.com/office/drawing/2014/main" val="542104296"/>
                    </a:ext>
                  </a:extLst>
                </a:gridCol>
              </a:tblGrid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(RMSE)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Generalization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  <a:effectLst/>
                        </a:rPr>
                        <a:t>Iran </a:t>
                      </a: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(RMSE)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Computational</a:t>
                      </a:r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Efficiency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770704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FNN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152.025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4532.84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26.19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556513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TCN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231.014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2477.45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16.65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172125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LSTM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170.442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10307.7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35.16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729127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CNN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1144.36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5455.59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10.16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25845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18.5805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1251.51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509244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DT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24.4889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8.1421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100613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33.0709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13.0672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212576"/>
                  </a:ext>
                </a:extLst>
              </a:tr>
              <a:tr h="43694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Ridge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11.5274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114.852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seconds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31636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AAFCEF7-3FC9-D985-1178-31230C89A705}"/>
              </a:ext>
            </a:extLst>
          </p:cNvPr>
          <p:cNvSpPr txBox="1"/>
          <p:nvPr/>
        </p:nvSpPr>
        <p:spPr>
          <a:xfrm>
            <a:off x="3509069" y="5377120"/>
            <a:ext cx="5738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l"/>
            </a:pPr>
            <a:r>
              <a:rPr lang="en-GB" altLang="zh-CN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results of model indicators</a:t>
            </a:r>
            <a:endParaRPr lang="en-US" altLang="zh-CN" sz="24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06AEBC-10CD-A1A9-3168-539E0A4F0E86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17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CFDF00-9D34-4C49-40DD-7B5E6435180A}"/>
              </a:ext>
            </a:extLst>
          </p:cNvPr>
          <p:cNvSpPr txBox="1"/>
          <p:nvPr/>
        </p:nvSpPr>
        <p:spPr>
          <a:xfrm>
            <a:off x="924884" y="6553769"/>
            <a:ext cx="112671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Xu, D., Chan, W. H., &amp; Haron, H. (2024). Enhancing infectious disease prediction model selection with multi-objective optimization: an empirical study. PeerJ Computer Science, 10, e2217.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6EF0D9-82BA-8816-78E5-2CDD87C024A0}"/>
              </a:ext>
            </a:extLst>
          </p:cNvPr>
          <p:cNvSpPr/>
          <p:nvPr/>
        </p:nvSpPr>
        <p:spPr>
          <a:xfrm>
            <a:off x="1138686" y="3345872"/>
            <a:ext cx="9908295" cy="177792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9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AEBD-D5F0-D074-B686-72DDC5E71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76FC-8C74-CF25-AB8B-79832362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265" y="-81257"/>
            <a:ext cx="5608552" cy="1143000"/>
          </a:xfrm>
        </p:spPr>
        <p:txBody>
          <a:bodyPr>
            <a:normAutofit fontScale="90000"/>
          </a:bodyPr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GB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Results from multi-objective vs single-objective</a:t>
            </a:r>
            <a:endParaRPr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9ED54D-BD57-13E3-5D8C-2FD13797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14F8CF-C255-069D-5C27-80504B89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0" y="983840"/>
            <a:ext cx="5163760" cy="41334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DCD872-DC4D-C310-6ECF-B098C5C85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159" y="1284772"/>
            <a:ext cx="6217317" cy="37326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54D997-37D0-60E6-B776-247B39ED2C03}"/>
              </a:ext>
            </a:extLst>
          </p:cNvPr>
          <p:cNvSpPr txBox="1"/>
          <p:nvPr/>
        </p:nvSpPr>
        <p:spPr>
          <a:xfrm>
            <a:off x="5126906" y="2550928"/>
            <a:ext cx="1160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>
                <a:solidFill>
                  <a:srgbClr val="FF0000"/>
                </a:solidFill>
              </a:rPr>
              <a:t>VS</a:t>
            </a:r>
            <a:endParaRPr lang="zh-CN" altLang="en-US" sz="7200" b="1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5549A2-BC2A-D16A-0A11-D0AB22D06D30}"/>
              </a:ext>
            </a:extLst>
          </p:cNvPr>
          <p:cNvSpPr txBox="1"/>
          <p:nvPr/>
        </p:nvSpPr>
        <p:spPr>
          <a:xfrm>
            <a:off x="7122928" y="5117286"/>
            <a:ext cx="3785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Single-objective optimisation with Accuracy (RMSE) objective.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35BB49-54DD-2535-FD19-E596DD4374EE}"/>
              </a:ext>
            </a:extLst>
          </p:cNvPr>
          <p:cNvSpPr txBox="1"/>
          <p:nvPr/>
        </p:nvSpPr>
        <p:spPr>
          <a:xfrm>
            <a:off x="568330" y="5204346"/>
            <a:ext cx="4558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Multi-objective Goal Optimisation for Accuracy (RMSE), Generalization (RMSE), Computational Efficiency.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750CFC-E6F8-5E17-7A10-54B195623920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18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6E937A-3DD6-1BEC-E004-90670EB1B373}"/>
              </a:ext>
            </a:extLst>
          </p:cNvPr>
          <p:cNvSpPr/>
          <p:nvPr/>
        </p:nvSpPr>
        <p:spPr>
          <a:xfrm>
            <a:off x="1107831" y="4310463"/>
            <a:ext cx="659423" cy="3318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00454B-2002-8A67-0CC7-9E314B6841B8}"/>
              </a:ext>
            </a:extLst>
          </p:cNvPr>
          <p:cNvSpPr/>
          <p:nvPr/>
        </p:nvSpPr>
        <p:spPr>
          <a:xfrm>
            <a:off x="8601808" y="3908948"/>
            <a:ext cx="1245577" cy="3318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58E79-2305-FFFB-CC85-614E2384F056}"/>
              </a:ext>
            </a:extLst>
          </p:cNvPr>
          <p:cNvSpPr txBox="1"/>
          <p:nvPr/>
        </p:nvSpPr>
        <p:spPr>
          <a:xfrm>
            <a:off x="924884" y="6592654"/>
            <a:ext cx="112671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Xu, D., Chan, W. H., &amp; Haron, H. (2024). Enhancing infectious disease prediction model selection with multi-objective optimization: an empirical study. PeerJ Computer Science, 10, e2217.</a:t>
            </a:r>
          </a:p>
        </p:txBody>
      </p:sp>
    </p:spTree>
    <p:extLst>
      <p:ext uri="{BB962C8B-B14F-4D97-AF65-F5344CB8AC3E}">
        <p14:creationId xmlns:p14="http://schemas.microsoft.com/office/powerpoint/2010/main" val="203373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7" grpId="1" animBg="1"/>
      <p:bldP spid="7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47" y="82286"/>
            <a:ext cx="4392706" cy="1019413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 Study Result</a:t>
            </a:r>
            <a:endParaRPr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B1B08D-6CD8-8536-F9DF-886B27D6C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F550BE9-09D3-DAFB-A7B1-22C098CD6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30861"/>
              </p:ext>
            </p:extLst>
          </p:nvPr>
        </p:nvGraphicFramePr>
        <p:xfrm>
          <a:off x="2011946" y="1263150"/>
          <a:ext cx="8056047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85349">
                  <a:extLst>
                    <a:ext uri="{9D8B030D-6E8A-4147-A177-3AD203B41FA5}">
                      <a16:colId xmlns:a16="http://schemas.microsoft.com/office/drawing/2014/main" val="339980862"/>
                    </a:ext>
                  </a:extLst>
                </a:gridCol>
                <a:gridCol w="2685349">
                  <a:extLst>
                    <a:ext uri="{9D8B030D-6E8A-4147-A177-3AD203B41FA5}">
                      <a16:colId xmlns:a16="http://schemas.microsoft.com/office/drawing/2014/main" val="2785726961"/>
                    </a:ext>
                  </a:extLst>
                </a:gridCol>
                <a:gridCol w="2685349">
                  <a:extLst>
                    <a:ext uri="{9D8B030D-6E8A-4147-A177-3AD203B41FA5}">
                      <a16:colId xmlns:a16="http://schemas.microsoft.com/office/drawing/2014/main" val="34478847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Iran(RMSE)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Indonesia(RMSE)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769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520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0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114.8524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16.2552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01427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2B0655E-A199-A5A4-19A5-D50478E0B163}"/>
              </a:ext>
            </a:extLst>
          </p:cNvPr>
          <p:cNvSpPr txBox="1"/>
          <p:nvPr/>
        </p:nvSpPr>
        <p:spPr>
          <a:xfrm>
            <a:off x="2299443" y="3091950"/>
            <a:ext cx="77685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GB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 performance in predicting RMSE for COVID-19 in Iran and Indonesia.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3368C4-58A7-0BFB-A9DB-DD5F874B6D14}"/>
              </a:ext>
            </a:extLst>
          </p:cNvPr>
          <p:cNvSpPr txBox="1"/>
          <p:nvPr/>
        </p:nvSpPr>
        <p:spPr>
          <a:xfrm>
            <a:off x="1936376" y="4105142"/>
            <a:ext cx="81943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Single-objective optimisation vs. multi-objective optimisation: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studies usually focus on improving a single metric, such as prediction accuracy, ignoring other aspects.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provides a more comprehensive evaluation framework for model selection by considering multiple metrics simultaneously through multi-objective optimisation.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437305-AB7A-0316-B9AB-2370EA7E22BE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19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C9BD3D-77B0-AFD7-09C8-9B2D85E8D801}"/>
              </a:ext>
            </a:extLst>
          </p:cNvPr>
          <p:cNvSpPr/>
          <p:nvPr/>
        </p:nvSpPr>
        <p:spPr>
          <a:xfrm>
            <a:off x="1985570" y="2592153"/>
            <a:ext cx="8118800" cy="49979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70CE58-A874-22F3-0DE6-2C6BDFD1661F}"/>
              </a:ext>
            </a:extLst>
          </p:cNvPr>
          <p:cNvSpPr/>
          <p:nvPr/>
        </p:nvSpPr>
        <p:spPr>
          <a:xfrm>
            <a:off x="1937756" y="4068608"/>
            <a:ext cx="8265115" cy="197552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F2165F-271D-7301-F91B-0F5604D9B1C0}"/>
              </a:ext>
            </a:extLst>
          </p:cNvPr>
          <p:cNvSpPr txBox="1"/>
          <p:nvPr/>
        </p:nvSpPr>
        <p:spPr>
          <a:xfrm>
            <a:off x="924884" y="6539161"/>
            <a:ext cx="112671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Xu, D., Chan, W. H., &amp; Haron, H. (2024). Enhancing infectious disease prediction model selection with multi-objective optimization: an empirical study. PeerJ Computer Science, 10, e2217.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8" grpId="0" bldLvl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2777" y="1040512"/>
            <a:ext cx="5549153" cy="4525963"/>
          </a:xfrm>
        </p:spPr>
        <p:txBody>
          <a:bodyPr>
            <a:normAutofit fontScale="25000" lnSpcReduction="20000"/>
          </a:bodyPr>
          <a:lstStyle/>
          <a:p>
            <a:endParaRPr/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Scope and Significance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Acknowledgments</a:t>
            </a:r>
          </a:p>
          <a:p>
            <a:pPr>
              <a:buFont typeface="Wingdings" panose="05000000000000000000" pitchFamily="2" charset="2"/>
              <a:buChar char="Ø"/>
              <a:defRPr sz="1800">
                <a:solidFill>
                  <a:srgbClr val="000000"/>
                </a:solidFill>
              </a:defRPr>
            </a:pPr>
            <a:r>
              <a:rPr sz="11200" b="1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F57CBF3-F118-2E91-48C6-7D6C96BA4735}"/>
              </a:ext>
            </a:extLst>
          </p:cNvPr>
          <p:cNvSpPr txBox="1"/>
          <p:nvPr/>
        </p:nvSpPr>
        <p:spPr>
          <a:xfrm>
            <a:off x="11927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50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Presentation Outlines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A90F37-B1BC-13E5-9C8E-1F1B95D1B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FCDF88D-ACD1-21C3-A549-C5E1D08A8049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529144-0F39-9403-E487-AE94B8045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131" y="888334"/>
            <a:ext cx="8132190" cy="576301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47AF7387-765E-3803-26AD-35EEE730B8B9}"/>
              </a:ext>
            </a:extLst>
          </p:cNvPr>
          <p:cNvSpPr/>
          <p:nvPr/>
        </p:nvSpPr>
        <p:spPr>
          <a:xfrm>
            <a:off x="7930187" y="1954087"/>
            <a:ext cx="2973787" cy="347177"/>
          </a:xfrm>
          <a:prstGeom prst="wedgeRectCallout">
            <a:avLst>
              <a:gd name="adj1" fmla="val -97578"/>
              <a:gd name="adj2" fmla="val -18936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Feature Importance with xgboost</a:t>
            </a:r>
            <a:endParaRPr lang="zh-CN" altLang="en-US" sz="120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25B5848-D3BE-CBDD-3DC7-16B9DC26FBCF}"/>
              </a:ext>
            </a:extLst>
          </p:cNvPr>
          <p:cNvSpPr/>
          <p:nvPr/>
        </p:nvSpPr>
        <p:spPr>
          <a:xfrm>
            <a:off x="2460988" y="2054941"/>
            <a:ext cx="2402181" cy="347177"/>
          </a:xfrm>
          <a:prstGeom prst="wedgeRectCallout">
            <a:avLst>
              <a:gd name="adj1" fmla="val 71653"/>
              <a:gd name="adj2" fmla="val 65048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Models selected from Objective 1</a:t>
            </a:r>
            <a:endParaRPr lang="zh-CN" altLang="en-US" sz="120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1065C5A4-CD3E-B0D4-861C-7D757FD2CB3F}"/>
              </a:ext>
            </a:extLst>
          </p:cNvPr>
          <p:cNvSpPr/>
          <p:nvPr/>
        </p:nvSpPr>
        <p:spPr>
          <a:xfrm>
            <a:off x="8561570" y="5077049"/>
            <a:ext cx="2113197" cy="442982"/>
          </a:xfrm>
          <a:prstGeom prst="wedgeRectCallout">
            <a:avLst>
              <a:gd name="adj1" fmla="val -122267"/>
              <a:gd name="adj2" fmla="val -29014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performance.</a:t>
            </a:r>
            <a:endParaRPr lang="zh-CN" altLang="en-US" sz="12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9DEA7B-C9AB-3877-C68E-138C3E3CF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434C106-B225-EB0C-99FF-63FB4D6D051F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21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826E31-1E09-6579-56A5-85B1A3E6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018" y="200515"/>
            <a:ext cx="9543422" cy="548885"/>
          </a:xfrm>
        </p:spPr>
        <p:txBody>
          <a:bodyPr>
            <a:noAutofit/>
          </a:bodyPr>
          <a:lstStyle/>
          <a:p>
            <a:pPr algn="l"/>
            <a:r>
              <a:rPr lang="en-GB" altLang="zh-CN" sz="3600" b="1">
                <a:effectLst/>
              </a:rPr>
              <a:t> </a:t>
            </a:r>
            <a:r>
              <a:rPr lang="en-GB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5: </a:t>
            </a:r>
            <a:r>
              <a:rPr lang="en-GB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And Develop Of The Blended Ensemble Model</a:t>
            </a:r>
            <a:endParaRPr lang="en-GB" altLang="zh-CN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12464C05-CBA3-4A3F-53DE-73CCC40C841D}"/>
              </a:ext>
            </a:extLst>
          </p:cNvPr>
          <p:cNvSpPr/>
          <p:nvPr/>
        </p:nvSpPr>
        <p:spPr>
          <a:xfrm>
            <a:off x="7289750" y="1027521"/>
            <a:ext cx="1559281" cy="340455"/>
          </a:xfrm>
          <a:prstGeom prst="wedgeRectCallout">
            <a:avLst>
              <a:gd name="adj1" fmla="val -101257"/>
              <a:gd name="adj2" fmla="val 38465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Ues Mexico COVID-19</a:t>
            </a:r>
            <a:endParaRPr lang="zh-CN" altLang="en-US" sz="1100"/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BF95CA5F-7B86-07A2-EFEF-203E0C4F6673}"/>
              </a:ext>
            </a:extLst>
          </p:cNvPr>
          <p:cNvSpPr/>
          <p:nvPr/>
        </p:nvSpPr>
        <p:spPr>
          <a:xfrm>
            <a:off x="433452" y="1140960"/>
            <a:ext cx="1740948" cy="1973432"/>
          </a:xfrm>
          <a:prstGeom prst="wedgeRectCallout">
            <a:avLst>
              <a:gd name="adj1" fmla="val 236027"/>
              <a:gd name="adj2" fmla="val -20910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new_cases_7d_avg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new_cases_14d_avg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new_cases_lag1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new_cases_lag7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new_cases_diff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new_cases_growth_rate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day_of_week</a:t>
            </a:r>
            <a:endParaRPr lang="zh-CN" altLang="en-US" sz="120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B458163-9C75-7A89-40E7-5EF103CF3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22750"/>
              </p:ext>
            </p:extLst>
          </p:nvPr>
        </p:nvGraphicFramePr>
        <p:xfrm>
          <a:off x="428806" y="3253326"/>
          <a:ext cx="1745594" cy="2891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594">
                  <a:extLst>
                    <a:ext uri="{9D8B030D-6E8A-4147-A177-3AD203B41FA5}">
                      <a16:colId xmlns:a16="http://schemas.microsoft.com/office/drawing/2014/main" val="4191890110"/>
                    </a:ext>
                  </a:extLst>
                </a:gridCol>
              </a:tblGrid>
              <a:tr h="3311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features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71822"/>
                  </a:ext>
                </a:extLst>
              </a:tr>
              <a:tr h="247620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new_cases_per_million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new_deaths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new_cases_lag1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day_of_week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new_cases_diff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new_cases_smoothed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new_deaths_smoothed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new_cases_14d_avg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new_cases_lag7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total_cases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new_cases_growth_rate</a:t>
                      </a:r>
                    </a:p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96553"/>
                  </a:ext>
                </a:extLst>
              </a:tr>
            </a:tbl>
          </a:graphicData>
        </a:graphic>
      </p:graphicFrame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1AAA8FF1-3411-DBC1-99DC-97B559FAB207}"/>
              </a:ext>
            </a:extLst>
          </p:cNvPr>
          <p:cNvSpPr/>
          <p:nvPr/>
        </p:nvSpPr>
        <p:spPr>
          <a:xfrm>
            <a:off x="7289750" y="1456033"/>
            <a:ext cx="3230766" cy="340455"/>
          </a:xfrm>
          <a:prstGeom prst="wedgeRectCallout">
            <a:avLst>
              <a:gd name="adj1" fmla="val -74171"/>
              <a:gd name="adj2" fmla="val 41353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100">
                <a:latin typeface="Times New Roman" panose="02020603050405020304" pitchFamily="18" charset="0"/>
                <a:cs typeface="Times New Roman" panose="02020603050405020304" pitchFamily="18" charset="0"/>
              </a:rPr>
              <a:t>Create features to capture disease transmission trends.</a:t>
            </a:r>
            <a:endParaRPr lang="zh-CN" altLang="en-US" sz="1100"/>
          </a:p>
        </p:txBody>
      </p: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493185BA-2685-824E-A250-EF3E9DE34C53}"/>
              </a:ext>
            </a:extLst>
          </p:cNvPr>
          <p:cNvSpPr/>
          <p:nvPr/>
        </p:nvSpPr>
        <p:spPr>
          <a:xfrm>
            <a:off x="9644385" y="2458863"/>
            <a:ext cx="2197007" cy="442982"/>
          </a:xfrm>
          <a:prstGeom prst="wedgeRectCallout">
            <a:avLst>
              <a:gd name="adj1" fmla="val -96926"/>
              <a:gd name="adj2" fmla="val 55329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/>
              <a:t>building</a:t>
            </a:r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blending and stacking.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135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5" grpId="0" animBg="1"/>
      <p:bldP spid="13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0" y="9325"/>
            <a:ext cx="4165600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Results</a:t>
            </a:r>
            <a:endParaRPr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625617-3D76-D27D-4A04-7CD7D56BF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BD7FA5F-9D9B-17FF-7599-8943F1518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18413"/>
              </p:ext>
            </p:extLst>
          </p:nvPr>
        </p:nvGraphicFramePr>
        <p:xfrm>
          <a:off x="295564" y="1341011"/>
          <a:ext cx="11471561" cy="39175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3522">
                  <a:extLst>
                    <a:ext uri="{9D8B030D-6E8A-4147-A177-3AD203B41FA5}">
                      <a16:colId xmlns:a16="http://schemas.microsoft.com/office/drawing/2014/main" val="3339155603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768434480"/>
                    </a:ext>
                  </a:extLst>
                </a:gridCol>
                <a:gridCol w="1843314">
                  <a:extLst>
                    <a:ext uri="{9D8B030D-6E8A-4147-A177-3AD203B41FA5}">
                      <a16:colId xmlns:a16="http://schemas.microsoft.com/office/drawing/2014/main" val="2475207574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3893592425"/>
                    </a:ext>
                  </a:extLst>
                </a:gridCol>
                <a:gridCol w="1799772">
                  <a:extLst>
                    <a:ext uri="{9D8B030D-6E8A-4147-A177-3AD203B41FA5}">
                      <a16:colId xmlns:a16="http://schemas.microsoft.com/office/drawing/2014/main" val="81412463"/>
                    </a:ext>
                  </a:extLst>
                </a:gridCol>
                <a:gridCol w="2332839">
                  <a:extLst>
                    <a:ext uri="{9D8B030D-6E8A-4147-A177-3AD203B41FA5}">
                      <a16:colId xmlns:a16="http://schemas.microsoft.com/office/drawing/2014/main" val="1802005370"/>
                    </a:ext>
                  </a:extLst>
                </a:gridCol>
              </a:tblGrid>
              <a:tr h="12715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(RMSE)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(RMSE,lran)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(RMSE,Indonesia)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(RMSE,Chile)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Training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462240"/>
                  </a:ext>
                </a:extLst>
              </a:tr>
              <a:tr h="5345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045998"/>
                  </a:ext>
                </a:extLst>
              </a:tr>
              <a:tr h="5345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123971"/>
                  </a:ext>
                </a:extLst>
              </a:tr>
              <a:tr h="5709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10895"/>
                  </a:ext>
                </a:extLst>
              </a:tr>
              <a:tr h="53457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Blending</a:t>
                      </a:r>
                    </a:p>
                    <a:p>
                      <a:pPr algn="ctr" fontAlgn="t"/>
                      <a:r>
                        <a:rPr lang="en-US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(proposed method)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 seconds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0099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F216476-EA9E-80D3-B782-A7563FCC110A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22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8E2121-61F1-4A3D-F792-DDB7BCC412AF}"/>
              </a:ext>
            </a:extLst>
          </p:cNvPr>
          <p:cNvSpPr txBox="1"/>
          <p:nvPr/>
        </p:nvSpPr>
        <p:spPr>
          <a:xfrm>
            <a:off x="918394" y="5516989"/>
            <a:ext cx="10377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GB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Blending outperforms the base models in all aspects of predictive performance.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0399-7857-710D-E412-A07CBC42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CB7DD-F897-2D93-EFA8-D1464097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35F68-04A1-0DA8-AD46-9CADBDF92E92}"/>
              </a:ext>
            </a:extLst>
          </p:cNvPr>
          <p:cNvSpPr txBox="1">
            <a:spLocks/>
          </p:cNvSpPr>
          <p:nvPr/>
        </p:nvSpPr>
        <p:spPr>
          <a:xfrm>
            <a:off x="4013200" y="-103731"/>
            <a:ext cx="416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>
                <a:solidFill>
                  <a:srgbClr val="0000FF"/>
                </a:solidFill>
              </a:defRPr>
            </a:pP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Results</a:t>
            </a:r>
            <a:endParaRPr 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6B05BD0-ADF5-E844-51AE-BDC918CF7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400359"/>
              </p:ext>
            </p:extLst>
          </p:nvPr>
        </p:nvGraphicFramePr>
        <p:xfrm>
          <a:off x="609600" y="1965036"/>
          <a:ext cx="10972800" cy="22651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8600903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14242796"/>
                    </a:ext>
                  </a:extLst>
                </a:gridCol>
                <a:gridCol w="1745673">
                  <a:extLst>
                    <a:ext uri="{9D8B030D-6E8A-4147-A177-3AD203B41FA5}">
                      <a16:colId xmlns:a16="http://schemas.microsoft.com/office/drawing/2014/main" val="4225034861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61258962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88914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47578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(RMSE)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(RMSE,lran)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(RMSE,Indonesia)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Generalization (RMSE,Chile)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Training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825616"/>
                  </a:ext>
                </a:extLst>
              </a:tr>
              <a:tr h="710661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Stacking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1.17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19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Blending</a:t>
                      </a:r>
                    </a:p>
                    <a:p>
                      <a:pPr algn="ctr" fontAlgn="t"/>
                      <a:r>
                        <a:rPr lang="en-US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(proposed method)</a:t>
                      </a:r>
                      <a:endParaRPr lang="en-US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1.95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 seconds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762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7A071AD-7DEE-4D03-A6AF-F12DC27C6E1C}"/>
              </a:ext>
            </a:extLst>
          </p:cNvPr>
          <p:cNvSpPr txBox="1"/>
          <p:nvPr/>
        </p:nvSpPr>
        <p:spPr>
          <a:xfrm>
            <a:off x="563417" y="4440516"/>
            <a:ext cx="11065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en-GB" altLang="zh-CN" sz="2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Blending and Stacking models differ significantly in implementation and performance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8DBC15-B5F1-2021-75FC-30F112D3F00A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24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9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EECD26-5B42-4D7D-5CA5-3DFD38848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5BDD8E-24EA-8014-6BF2-B7D153BF9FBB}"/>
              </a:ext>
            </a:extLst>
          </p:cNvPr>
          <p:cNvSpPr txBox="1"/>
          <p:nvPr/>
        </p:nvSpPr>
        <p:spPr>
          <a:xfrm>
            <a:off x="1608281" y="69682"/>
            <a:ext cx="8800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altLang="zh-CN" b="1">
                <a:effectLst/>
              </a:rPr>
              <a:t> </a:t>
            </a:r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6: </a:t>
            </a:r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Enhanced Blended Ensemble Model</a:t>
            </a:r>
            <a:endParaRPr lang="en-GB" altLang="zh-CN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AA5C5D-B515-F026-F508-70E7B1D3A5F7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26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995CBA-B27E-BCB5-00AA-EC81F990A07A}"/>
              </a:ext>
            </a:extLst>
          </p:cNvPr>
          <p:cNvSpPr txBox="1"/>
          <p:nvPr/>
        </p:nvSpPr>
        <p:spPr>
          <a:xfrm>
            <a:off x="918393" y="6452685"/>
            <a:ext cx="106764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Xu, D., Chan, W. H., Haron, H., Nies, H. W., &amp; Moorthy, K. (2024). From COVID-19 to monkeypox: a novel predictive model for emerging infectious diseases. </a:t>
            </a:r>
            <a:r>
              <a:rPr lang="en-US" altLang="zh-CN" sz="1100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BioData Mining, 17</a:t>
            </a:r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(1), 42. doi:10.1186/s13040-024-00396-8</a:t>
            </a:r>
            <a:endParaRPr lang="zh-CN" altLang="zh-CN" sz="110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8D6E61-D54D-7440-6BF4-50D000140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36" y="888334"/>
            <a:ext cx="7547728" cy="5348823"/>
          </a:xfrm>
          <a:prstGeom prst="rect">
            <a:avLst/>
          </a:prstGeom>
        </p:spPr>
      </p:pic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E6141ED6-F272-1D52-F105-DDEF87DF9BFE}"/>
              </a:ext>
            </a:extLst>
          </p:cNvPr>
          <p:cNvSpPr/>
          <p:nvPr/>
        </p:nvSpPr>
        <p:spPr>
          <a:xfrm>
            <a:off x="7623591" y="931126"/>
            <a:ext cx="2123913" cy="290075"/>
          </a:xfrm>
          <a:prstGeom prst="wedgeRectCallout">
            <a:avLst>
              <a:gd name="adj1" fmla="val -82915"/>
              <a:gd name="adj2" fmla="val 23770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Ues Monkey pox and covid-19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1E6C0FB4-0CD6-7F20-9DCF-DF9654DE72AF}"/>
              </a:ext>
            </a:extLst>
          </p:cNvPr>
          <p:cNvSpPr/>
          <p:nvPr/>
        </p:nvSpPr>
        <p:spPr>
          <a:xfrm>
            <a:off x="8444058" y="2771922"/>
            <a:ext cx="3189285" cy="524855"/>
          </a:xfrm>
          <a:prstGeom prst="wedgeRectCallout">
            <a:avLst>
              <a:gd name="adj1" fmla="val -95773"/>
              <a:gd name="adj2" fmla="val -44242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Import the previous COVID-19 blending model for training and prediction.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4DB82AA-1BDF-FA4E-ADD9-0CC2AA04CCA2}"/>
              </a:ext>
            </a:extLst>
          </p:cNvPr>
          <p:cNvSpPr/>
          <p:nvPr/>
        </p:nvSpPr>
        <p:spPr>
          <a:xfrm>
            <a:off x="8589676" y="1855836"/>
            <a:ext cx="3189285" cy="347177"/>
          </a:xfrm>
          <a:prstGeom prst="wedgeRectCallout">
            <a:avLst>
              <a:gd name="adj1" fmla="val -50788"/>
              <a:gd name="adj2" fmla="val 140056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new dataset will be processed in three ways.</a:t>
            </a: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9D9B547A-8667-2BEB-0478-7A753D1685FD}"/>
              </a:ext>
            </a:extLst>
          </p:cNvPr>
          <p:cNvSpPr/>
          <p:nvPr/>
        </p:nvSpPr>
        <p:spPr>
          <a:xfrm>
            <a:off x="768839" y="1038351"/>
            <a:ext cx="1678883" cy="1953302"/>
          </a:xfrm>
          <a:prstGeom prst="wedgeRectCallout">
            <a:avLst>
              <a:gd name="adj1" fmla="val 210578"/>
              <a:gd name="adj2" fmla="val -26574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new_cases_7d_avg</a:t>
            </a:r>
            <a:endParaRPr lang="en-US" altLang="zh-C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new_cases_14d_avg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new_cases_lag1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new_cases_lag7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new_cases_diff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new_cases_growth_rate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day_of_week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027D0F85-BFFD-7099-316C-DCBED97E78FB}"/>
              </a:ext>
            </a:extLst>
          </p:cNvPr>
          <p:cNvSpPr/>
          <p:nvPr/>
        </p:nvSpPr>
        <p:spPr>
          <a:xfrm>
            <a:off x="8073195" y="1423931"/>
            <a:ext cx="3073341" cy="347177"/>
          </a:xfrm>
          <a:prstGeom prst="wedgeRectCallout">
            <a:avLst>
              <a:gd name="adj1" fmla="val -87651"/>
              <a:gd name="adj2" fmla="val -52008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Generate new features, then </a:t>
            </a:r>
            <a:r>
              <a:rPr lang="en-US" altLang="zh-CN" sz="1200"/>
              <a:t>match</a:t>
            </a:r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and merge the two datasets.</a:t>
            </a:r>
            <a:endParaRPr lang="zh-CN" altLang="en-US" sz="120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4649F2FF-DED0-8CE8-F950-52AE03188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21387"/>
              </p:ext>
            </p:extLst>
          </p:nvPr>
        </p:nvGraphicFramePr>
        <p:xfrm>
          <a:off x="618325" y="3058132"/>
          <a:ext cx="2003879" cy="2751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879">
                  <a:extLst>
                    <a:ext uri="{9D8B030D-6E8A-4147-A177-3AD203B41FA5}">
                      <a16:colId xmlns:a16="http://schemas.microsoft.com/office/drawing/2014/main" val="3203756538"/>
                    </a:ext>
                  </a:extLst>
                </a:gridCol>
              </a:tblGrid>
              <a:tr h="26544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Used features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39045"/>
                  </a:ext>
                </a:extLst>
              </a:tr>
              <a:tr h="24774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new_cases_per_million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new_deaths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new_cases_lag1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day_of_week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new_cases_diff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new_cases_smoothed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new_deaths_smoothed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new_cases_14d_avg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new_cases_lag7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total_cases</a:t>
                      </a:r>
                      <a:endParaRPr lang="en-US" altLang="zh-C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</a:p>
                    <a:p>
                      <a:pPr algn="l"/>
                      <a:r>
                        <a:rPr lang="zh-CN" alt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new_cases_growth_rate</a:t>
                      </a:r>
                    </a:p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</a:t>
                      </a:r>
                      <a:endParaRPr lang="zh-CN" alt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8466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B050A005-8782-8F3F-743A-9A2679833A9F}"/>
              </a:ext>
            </a:extLst>
          </p:cNvPr>
          <p:cNvSpPr/>
          <p:nvPr/>
        </p:nvSpPr>
        <p:spPr>
          <a:xfrm>
            <a:off x="3891475" y="2262221"/>
            <a:ext cx="4630734" cy="29007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A1D673C8-33BB-DA05-DC11-407ED33F7A44}"/>
              </a:ext>
            </a:extLst>
          </p:cNvPr>
          <p:cNvSpPr/>
          <p:nvPr/>
        </p:nvSpPr>
        <p:spPr>
          <a:xfrm>
            <a:off x="8669402" y="5450765"/>
            <a:ext cx="2113197" cy="442982"/>
          </a:xfrm>
          <a:prstGeom prst="wedgeRectCallout">
            <a:avLst>
              <a:gd name="adj1" fmla="val -122267"/>
              <a:gd name="adj2" fmla="val -29014"/>
            </a:avLst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GB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performance.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508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8" grpId="0" animBg="1"/>
      <p:bldP spid="21" grpId="0" animBg="1"/>
      <p:bldP spid="2" grpId="0" animBg="1"/>
      <p:bldP spid="2" grpId="1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5029-508C-1374-8D39-C6EB0195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23CF-2E67-61FD-B5C8-282867C8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- </a:t>
            </a:r>
            <a:r>
              <a: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incremental data </a:t>
            </a:r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44BD2-F4F4-19A6-5B9A-E0DF99AD4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512A569-7976-E27B-55A1-F23E1261C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673223"/>
              </p:ext>
            </p:extLst>
          </p:nvPr>
        </p:nvGraphicFramePr>
        <p:xfrm>
          <a:off x="711198" y="1622901"/>
          <a:ext cx="9856320" cy="3017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0400">
                  <a:extLst>
                    <a:ext uri="{9D8B030D-6E8A-4147-A177-3AD203B41FA5}">
                      <a16:colId xmlns:a16="http://schemas.microsoft.com/office/drawing/2014/main" val="1581907524"/>
                    </a:ext>
                  </a:extLst>
                </a:gridCol>
                <a:gridCol w="2105040">
                  <a:extLst>
                    <a:ext uri="{9D8B030D-6E8A-4147-A177-3AD203B41FA5}">
                      <a16:colId xmlns:a16="http://schemas.microsoft.com/office/drawing/2014/main" val="516361972"/>
                    </a:ext>
                  </a:extLst>
                </a:gridCol>
                <a:gridCol w="1642720">
                  <a:extLst>
                    <a:ext uri="{9D8B030D-6E8A-4147-A177-3AD203B41FA5}">
                      <a16:colId xmlns:a16="http://schemas.microsoft.com/office/drawing/2014/main" val="3594308594"/>
                    </a:ext>
                  </a:extLst>
                </a:gridCol>
                <a:gridCol w="1642720">
                  <a:extLst>
                    <a:ext uri="{9D8B030D-6E8A-4147-A177-3AD203B41FA5}">
                      <a16:colId xmlns:a16="http://schemas.microsoft.com/office/drawing/2014/main" val="3264858593"/>
                    </a:ext>
                  </a:extLst>
                </a:gridCol>
                <a:gridCol w="1642720">
                  <a:extLst>
                    <a:ext uri="{9D8B030D-6E8A-4147-A177-3AD203B41FA5}">
                      <a16:colId xmlns:a16="http://schemas.microsoft.com/office/drawing/2014/main" val="1909350199"/>
                    </a:ext>
                  </a:extLst>
                </a:gridCol>
                <a:gridCol w="1642720">
                  <a:extLst>
                    <a:ext uri="{9D8B030D-6E8A-4147-A177-3AD203B41FA5}">
                      <a16:colId xmlns:a16="http://schemas.microsoft.com/office/drawing/2014/main" val="15514003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validation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51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30day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18day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6day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6day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54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783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2269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7742C84-C4C7-094C-76D9-07CF0DBC2671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27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2E107F-02D8-9731-9307-1787BB5907E6}"/>
              </a:ext>
            </a:extLst>
          </p:cNvPr>
          <p:cNvSpPr txBox="1"/>
          <p:nvPr/>
        </p:nvSpPr>
        <p:spPr>
          <a:xfrm>
            <a:off x="918393" y="6452685"/>
            <a:ext cx="106764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Xu, D., Chan, W. H., Haron, H., Nies, H. W., &amp; Moorthy, K. (2024). From COVID-19 to monkeypox: a novel predictive model for emerging infectious diseases. </a:t>
            </a:r>
            <a:r>
              <a:rPr lang="en-US" altLang="zh-CN" sz="1100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BioData Mining, 17</a:t>
            </a:r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(1), 42. doi:10.1186/s13040-024-00396-8</a:t>
            </a:r>
            <a:endParaRPr lang="zh-CN" altLang="zh-CN" sz="110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363E8-2894-B71D-3DAE-683A22B0BD67}"/>
              </a:ext>
            </a:extLst>
          </p:cNvPr>
          <p:cNvSpPr txBox="1"/>
          <p:nvPr/>
        </p:nvSpPr>
        <p:spPr>
          <a:xfrm>
            <a:off x="711198" y="4780655"/>
            <a:ext cx="1015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blended ensemble models based on different on different incremental of time (in weeks).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CA0A47C-6ABD-B002-44FD-7A3B865E51A2}"/>
              </a:ext>
            </a:extLst>
          </p:cNvPr>
          <p:cNvCxnSpPr/>
          <p:nvPr/>
        </p:nvCxnSpPr>
        <p:spPr>
          <a:xfrm>
            <a:off x="11034586" y="2767926"/>
            <a:ext cx="12396" cy="1805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57078EE-8ECA-49B0-E33F-88CCE193CAC8}"/>
              </a:ext>
            </a:extLst>
          </p:cNvPr>
          <p:cNvSpPr txBox="1"/>
          <p:nvPr/>
        </p:nvSpPr>
        <p:spPr>
          <a:xfrm rot="5400000">
            <a:off x="10373447" y="345147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drop</a:t>
            </a:r>
            <a:endParaRPr lang="zh-CN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94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090890-2D95-CD18-8C29-7FE544C7B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140D61D-880A-CF96-845D-CEBC04343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85998"/>
              </p:ext>
            </p:extLst>
          </p:nvPr>
        </p:nvGraphicFramePr>
        <p:xfrm>
          <a:off x="2327417" y="899656"/>
          <a:ext cx="7075201" cy="5342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3928">
                  <a:extLst>
                    <a:ext uri="{9D8B030D-6E8A-4147-A177-3AD203B41FA5}">
                      <a16:colId xmlns:a16="http://schemas.microsoft.com/office/drawing/2014/main" val="1899687084"/>
                    </a:ext>
                  </a:extLst>
                </a:gridCol>
                <a:gridCol w="1755018">
                  <a:extLst>
                    <a:ext uri="{9D8B030D-6E8A-4147-A177-3AD203B41FA5}">
                      <a16:colId xmlns:a16="http://schemas.microsoft.com/office/drawing/2014/main" val="1085427936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06625571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3809259433"/>
                    </a:ext>
                  </a:extLst>
                </a:gridCol>
              </a:tblGrid>
              <a:tr h="3017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Type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</a:p>
                  </a:txBody>
                  <a:tcPr marL="75433" marR="75433" marT="37716" marB="37716"/>
                </a:tc>
                <a:extLst>
                  <a:ext uri="{0D108BD9-81ED-4DB2-BD59-A6C34878D82A}">
                    <a16:rowId xmlns:a16="http://schemas.microsoft.com/office/drawing/2014/main" val="1834215628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0 weeks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3.14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2805347196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 Rt</a:t>
                      </a:r>
                    </a:p>
                  </a:txBody>
                  <a:tcPr marL="75433" marR="75433" marT="37716" marB="3771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0 weeks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3.14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22453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1 weeks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2.49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1.94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1809576487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 Rt</a:t>
                      </a:r>
                    </a:p>
                  </a:txBody>
                  <a:tcPr marL="75433" marR="75433" marT="37716" marB="3771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1 weeks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55470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2 weeks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988617065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 Rt</a:t>
                      </a:r>
                    </a:p>
                  </a:txBody>
                  <a:tcPr marL="75433" marR="75433" marT="37716" marB="3771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2 weeks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16014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</a:t>
                      </a:r>
                    </a:p>
                  </a:txBody>
                  <a:tcPr marL="75433" marR="75433" marT="37716" marB="37716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3 weeks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75433" marR="75433" marT="37716" marB="3771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75433" marR="75433" marT="37716" marB="37716" anchor="ctr"/>
                </a:tc>
                <a:extLst>
                  <a:ext uri="{0D108BD9-81ED-4DB2-BD59-A6C34878D82A}">
                    <a16:rowId xmlns:a16="http://schemas.microsoft.com/office/drawing/2014/main" val="3329437350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Transfer Learning Incremental Learning Rt</a:t>
                      </a:r>
                    </a:p>
                  </a:txBody>
                  <a:tcPr marL="75433" marR="75433" marT="37716" marB="37716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 3 weeks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75433" marR="75433" marT="37716" marB="37716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91632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67FB220-5C16-31C9-D4ED-66B854373238}"/>
              </a:ext>
            </a:extLst>
          </p:cNvPr>
          <p:cNvSpPr txBox="1"/>
          <p:nvPr/>
        </p:nvSpPr>
        <p:spPr>
          <a:xfrm>
            <a:off x="1016000" y="304977"/>
            <a:ext cx="8783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altLang="zh-CN" sz="2400" b="1">
                <a:solidFill>
                  <a:srgbClr val="C00000"/>
                </a:solidFill>
              </a:rPr>
              <a:t> - </a:t>
            </a:r>
            <a:r>
              <a:rPr lang="en-GB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blending transfer learning, incremental learning, and Rt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1A3BCC-94B3-ACBE-5004-225060E29591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28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BE9C7A-B361-AF2F-F1AC-DDBAA579AED4}"/>
              </a:ext>
            </a:extLst>
          </p:cNvPr>
          <p:cNvSpPr txBox="1"/>
          <p:nvPr/>
        </p:nvSpPr>
        <p:spPr>
          <a:xfrm>
            <a:off x="1016000" y="6427113"/>
            <a:ext cx="106764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Xu, D., Chan, W. H., Haron, H., Nies, H. W., &amp; Moorthy, K. (2024). From COVID-19 to monkeypox: a novel predictive model for emerging infectious diseases. </a:t>
            </a:r>
            <a:r>
              <a:rPr lang="en-US" altLang="zh-CN" sz="1100" i="1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BioData Mining, 17</a:t>
            </a:r>
            <a:r>
              <a:rPr lang="en-US" altLang="zh-CN" sz="110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(1), 42. doi:10.1186/s13040-024-00396-8</a:t>
            </a:r>
            <a:endParaRPr lang="zh-CN" altLang="zh-CN" sz="110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2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822918-2A9E-06EA-3D82-AB2BAC0B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CAD7CA-1946-7ECF-6552-4BA14445BB7F}"/>
              </a:ext>
            </a:extLst>
          </p:cNvPr>
          <p:cNvSpPr txBox="1"/>
          <p:nvPr/>
        </p:nvSpPr>
        <p:spPr>
          <a:xfrm>
            <a:off x="4140064" y="233456"/>
            <a:ext cx="41522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7: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DF9CB4-2873-ABD9-C44B-FAB6F4A0FD05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30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ECE3652-ADDA-68E9-D218-BBE7DEC9F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06650"/>
              </p:ext>
            </p:extLst>
          </p:nvPr>
        </p:nvGraphicFramePr>
        <p:xfrm>
          <a:off x="754743" y="888334"/>
          <a:ext cx="10932671" cy="508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CF7599-33FB-EAB8-3CDA-BFC2F8AE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BF8B47-0D97-1D78-8EED-6F48622A7777}"/>
              </a:ext>
            </a:extLst>
          </p:cNvPr>
          <p:cNvSpPr txBox="1"/>
          <p:nvPr/>
        </p:nvSpPr>
        <p:spPr>
          <a:xfrm>
            <a:off x="3343835" y="295652"/>
            <a:ext cx="6566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7: 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Contributions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22C39E-A9AE-3C76-0940-1A299E12F83C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31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B32C7EA-2F1B-36D5-970D-CDC89D4AA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098457"/>
              </p:ext>
            </p:extLst>
          </p:nvPr>
        </p:nvGraphicFramePr>
        <p:xfrm>
          <a:off x="682172" y="636152"/>
          <a:ext cx="11053272" cy="5728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93"/>
            <a:ext cx="10972800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7: </a:t>
            </a:r>
            <a:r>
              <a:rPr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F9039B-5963-FDAE-E69C-113AC8722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D31377-C016-202F-3C1F-48A5F405E036}"/>
              </a:ext>
            </a:extLst>
          </p:cNvPr>
          <p:cNvSpPr txBox="1"/>
          <p:nvPr/>
        </p:nvSpPr>
        <p:spPr>
          <a:xfrm>
            <a:off x="965200" y="1654169"/>
            <a:ext cx="10261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this study has made significant progress in the prediction of infectious diseases, there are still some limitations and directions for future research. The following areas warrant further research: 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sz="2000"/>
              <a:t>Exploring smarter optimization algorithms.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altLang="zh-CN" sz="2000"/>
              <a:t>Efficiently integrating and dynamically updating real-time data.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altLang="zh-CN" sz="2000"/>
              <a:t>Enhancing model </a:t>
            </a:r>
            <a:r>
              <a:rPr lang="en-US" altLang="zh-CN" sz="2000"/>
              <a:t>clarity</a:t>
            </a:r>
            <a:r>
              <a:rPr lang="en-GB" altLang="zh-CN" sz="2000"/>
              <a:t> without compromising performance.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343D29-3B22-E756-3F1D-87F1E7CAC77F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32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C9E71-BFB3-BDDD-A824-F66E6336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405485-A850-83F9-84FE-77CDE11F4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F88F6FA-426C-BE3B-1387-E4FA8D23F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017243"/>
              </p:ext>
            </p:extLst>
          </p:nvPr>
        </p:nvGraphicFramePr>
        <p:xfrm>
          <a:off x="918393" y="1515037"/>
          <a:ext cx="10139082" cy="39857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6954">
                  <a:extLst>
                    <a:ext uri="{9D8B030D-6E8A-4147-A177-3AD203B41FA5}">
                      <a16:colId xmlns:a16="http://schemas.microsoft.com/office/drawing/2014/main" val="1501918028"/>
                    </a:ext>
                  </a:extLst>
                </a:gridCol>
                <a:gridCol w="8026773">
                  <a:extLst>
                    <a:ext uri="{9D8B030D-6E8A-4147-A177-3AD203B41FA5}">
                      <a16:colId xmlns:a16="http://schemas.microsoft.com/office/drawing/2014/main" val="1543336504"/>
                    </a:ext>
                  </a:extLst>
                </a:gridCol>
                <a:gridCol w="1605355">
                  <a:extLst>
                    <a:ext uri="{9D8B030D-6E8A-4147-A177-3AD203B41FA5}">
                      <a16:colId xmlns:a16="http://schemas.microsoft.com/office/drawing/2014/main" val="1090588031"/>
                    </a:ext>
                  </a:extLst>
                </a:gridCol>
              </a:tblGrid>
              <a:tr h="36843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Papers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/>
                </a:tc>
                <a:extLst>
                  <a:ext uri="{0D108BD9-81ED-4DB2-BD59-A6C34878D82A}">
                    <a16:rowId xmlns:a16="http://schemas.microsoft.com/office/drawing/2014/main" val="3955180044"/>
                  </a:ext>
                </a:extLst>
              </a:tr>
              <a:tr h="575215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algn="just"/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Xu, D., Chan, W. H., &amp; Haron, H. (2024). Enhancing infectious disease prediction model selection with multi-objective optimization: an empirical study. PeerJ Computer Science, 10, e2217. doi:</a:t>
                      </a:r>
                      <a:r>
                        <a:rPr lang="en-US" altLang="zh-CN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10.7717/peerj-cs.2217</a:t>
                      </a:r>
                      <a:endParaRPr lang="en-GB" altLang="zh-C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zh-CN" sz="20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  Q1.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78833915"/>
                  </a:ext>
                </a:extLst>
              </a:tr>
              <a:tr h="88538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 Multi-Objective Optimization Approach for COVID-19 Trend Prediction Using Blending Ensemble Learning. 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Submited</a:t>
                      </a:r>
                      <a:r>
                        <a:rPr kumimoji="0" lang="en-GB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Heliyon </a:t>
                      </a:r>
                      <a:r>
                        <a:rPr kumimoji="0" lang="en-GB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On 13-July-2024</a:t>
                      </a:r>
                      <a:r>
                        <a:rPr kumimoji="0" lang="zh-CN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SCI  Q1.</a:t>
                      </a:r>
                      <a:endParaRPr kumimoji="0" lang="en-GB" altLang="zh-CN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Under review</a:t>
                      </a:r>
                      <a:endParaRPr kumimoji="0" lang="zh-CN" alt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760424108"/>
                  </a:ext>
                </a:extLst>
              </a:tr>
              <a:tr h="866582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Xu, D., Chan, W. H., Haron, H., Nies, H. W., &amp; Moorthy, K. (2024). From COVID-19 to monkeypox: a novel predictive model for emerging infectious diseases. </a:t>
                      </a: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BioData Mining, 17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Times New Roman" panose="02020603050405020304" pitchFamily="18" charset="0"/>
                        </a:rPr>
                        <a:t>(1), 42. doi:10.1186/s13040-024-00396-8</a:t>
                      </a:r>
                      <a:endParaRPr kumimoji="0" lang="zh-CN" altLang="zh-C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SCI  Q1.</a:t>
                      </a:r>
                      <a:endParaRPr kumimoji="0" lang="en-US" altLang="zh-CN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published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62712651"/>
                  </a:ext>
                </a:extLst>
              </a:tr>
              <a:tr h="88538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Xu, D., Yusuf, S. M., &amp; Haron, H. (2022). Big data analytic tools in prediction of COVID-19 cases. In N. A. Ismail &amp; M. Y. Abdullah (Eds.), Big data and machine learning with applications (pp. 175-188). Penerbit UTM Press. ISBN: 978-983-52-1857-6</a:t>
                      </a:r>
                    </a:p>
                    <a:p>
                      <a:pPr algn="just"/>
                      <a:endParaRPr lang="en-GB" altLang="zh-CN" sz="1200"/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4572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1600" b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Chapter Books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MS PGothic" panose="020B060007020508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/>
                </a:tc>
                <a:extLst>
                  <a:ext uri="{0D108BD9-81ED-4DB2-BD59-A6C34878D82A}">
                    <a16:rowId xmlns:a16="http://schemas.microsoft.com/office/drawing/2014/main" val="2001344889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25876061-09E7-C375-4E11-70676AC86901}"/>
              </a:ext>
            </a:extLst>
          </p:cNvPr>
          <p:cNvSpPr txBox="1"/>
          <p:nvPr/>
        </p:nvSpPr>
        <p:spPr>
          <a:xfrm>
            <a:off x="4760259" y="1555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Publications</a:t>
            </a:r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3EA75F-71BD-936C-44CB-C0278D8C2F08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33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5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850" y="-128501"/>
            <a:ext cx="10972800" cy="1135542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GB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1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sz="36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384034-5CAB-23C5-4FAD-EC7B55DEB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B2544663-4004-F5AC-A6F8-A891D5198D48}"/>
              </a:ext>
            </a:extLst>
          </p:cNvPr>
          <p:cNvSpPr txBox="1"/>
          <p:nvPr/>
        </p:nvSpPr>
        <p:spPr>
          <a:xfrm>
            <a:off x="801373" y="5895818"/>
            <a:ext cx="5540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GB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Global Map of COVID-19 Cases 2019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F42A7A-3736-E0CB-D59B-7F903C9DDE80}"/>
              </a:ext>
            </a:extLst>
          </p:cNvPr>
          <p:cNvSpPr txBox="1"/>
          <p:nvPr/>
        </p:nvSpPr>
        <p:spPr>
          <a:xfrm>
            <a:off x="6213268" y="58804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World Historical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Hrends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Infectious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Diseases.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F011BE-935B-4CE9-2796-34E37767EAF0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23DB0F-DFC4-0AB7-79A8-D90792B56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6258"/>
            <a:ext cx="5538155" cy="3729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B6DD15-0D3A-9A34-52FA-AEA855E8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8" y="2036258"/>
            <a:ext cx="5540456" cy="3729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E84A4D-3F12-5BE5-3DF5-EBC826B09075}"/>
              </a:ext>
            </a:extLst>
          </p:cNvPr>
          <p:cNvSpPr txBox="1"/>
          <p:nvPr/>
        </p:nvSpPr>
        <p:spPr>
          <a:xfrm>
            <a:off x="158800" y="964772"/>
            <a:ext cx="9612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Infectious diseases like COVID-19 and Monkeypox have significant societal impacts.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and prevention are critical for control.</a:t>
            </a:r>
          </a:p>
          <a:p>
            <a:pPr marL="285750" indent="-28575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AI advancements offer new opportunities for disease prediction.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</a:rPr>
              <a:t>Acknowledgments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811D9C-248A-C564-AFD0-896AEEDE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47B8C8-D268-BD88-D97E-8DB7CB06942D}"/>
              </a:ext>
            </a:extLst>
          </p:cNvPr>
          <p:cNvSpPr txBox="1"/>
          <p:nvPr/>
        </p:nvSpPr>
        <p:spPr>
          <a:xfrm>
            <a:off x="1505528" y="1759679"/>
            <a:ext cx="975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to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supervisors, examiners and fellow students.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Thanks to my alma mater UTM for nurturing me.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Thanks to family and friends for their support.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GB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attention.</a:t>
            </a:r>
          </a:p>
          <a:p>
            <a:pPr marL="342900" indent="-342900"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pPr>
            <a:r>
              <a:rPr lang="en-GB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Questions and discussions are welcome.</a:t>
            </a:r>
          </a:p>
          <a:p>
            <a:pPr algn="just"/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C:\Users\Raad\Downloads\smile.jpg">
            <a:extLst>
              <a:ext uri="{FF2B5EF4-FFF2-40B4-BE49-F238E27FC236}">
                <a16:creationId xmlns:a16="http://schemas.microsoft.com/office/drawing/2014/main" id="{94B110BC-831E-3FE1-F05F-E97924D3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68003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483A9A-4FF4-8312-9851-440409CE464A}"/>
              </a:ext>
            </a:extLst>
          </p:cNvPr>
          <p:cNvSpPr/>
          <p:nvPr/>
        </p:nvSpPr>
        <p:spPr>
          <a:xfrm>
            <a:off x="0" y="6364598"/>
            <a:ext cx="91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34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4544-C135-700E-9CAE-FC70B0E80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">
            <a:extLst>
              <a:ext uri="{FF2B5EF4-FFF2-40B4-BE49-F238E27FC236}">
                <a16:creationId xmlns:a16="http://schemas.microsoft.com/office/drawing/2014/main" id="{F555E461-67CD-BF19-017E-D3D661EDA116}"/>
              </a:ext>
            </a:extLst>
          </p:cNvPr>
          <p:cNvSpPr/>
          <p:nvPr/>
        </p:nvSpPr>
        <p:spPr>
          <a:xfrm>
            <a:off x="420924" y="1662395"/>
            <a:ext cx="2613532" cy="5225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5" name="圆角矩形 8">
            <a:extLst>
              <a:ext uri="{FF2B5EF4-FFF2-40B4-BE49-F238E27FC236}">
                <a16:creationId xmlns:a16="http://schemas.microsoft.com/office/drawing/2014/main" id="{6F7C8BA5-14B8-D68F-36AD-4E593935207D}"/>
              </a:ext>
            </a:extLst>
          </p:cNvPr>
          <p:cNvSpPr/>
          <p:nvPr/>
        </p:nvSpPr>
        <p:spPr>
          <a:xfrm>
            <a:off x="3255790" y="1660499"/>
            <a:ext cx="2613532" cy="49919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models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6" name="圆角矩形 9">
            <a:extLst>
              <a:ext uri="{FF2B5EF4-FFF2-40B4-BE49-F238E27FC236}">
                <a16:creationId xmlns:a16="http://schemas.microsoft.com/office/drawing/2014/main" id="{0DB9C67B-0732-E3D6-15B0-51B8B0AE6D65}"/>
              </a:ext>
            </a:extLst>
          </p:cNvPr>
          <p:cNvSpPr/>
          <p:nvPr/>
        </p:nvSpPr>
        <p:spPr>
          <a:xfrm>
            <a:off x="6090656" y="1649709"/>
            <a:ext cx="2613532" cy="5225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deep learning models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8" name="圆角矩形 11">
            <a:extLst>
              <a:ext uri="{FF2B5EF4-FFF2-40B4-BE49-F238E27FC236}">
                <a16:creationId xmlns:a16="http://schemas.microsoft.com/office/drawing/2014/main" id="{86FB6092-FB67-A767-86DD-800644E35B38}"/>
              </a:ext>
            </a:extLst>
          </p:cNvPr>
          <p:cNvSpPr/>
          <p:nvPr/>
        </p:nvSpPr>
        <p:spPr>
          <a:xfrm>
            <a:off x="8992268" y="1649709"/>
            <a:ext cx="2608188" cy="5225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/>
          </a:p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16" name="圆角矩形 23">
            <a:extLst>
              <a:ext uri="{FF2B5EF4-FFF2-40B4-BE49-F238E27FC236}">
                <a16:creationId xmlns:a16="http://schemas.microsoft.com/office/drawing/2014/main" id="{4555EF64-5D45-D186-6EB5-D1C6B6D682AC}"/>
              </a:ext>
            </a:extLst>
          </p:cNvPr>
          <p:cNvSpPr/>
          <p:nvPr/>
        </p:nvSpPr>
        <p:spPr>
          <a:xfrm>
            <a:off x="440252" y="2530290"/>
            <a:ext cx="2574876" cy="2010646"/>
          </a:xfrm>
          <a:prstGeom prst="roundRect">
            <a:avLst>
              <a:gd name="adj" fmla="val 791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remain in generalizing and robustly discerning complex relationships over time </a:t>
            </a:r>
          </a:p>
          <a:p>
            <a:pPr algn="ctr"/>
            <a:r>
              <a:rPr lang="da-DK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(Mugdha, Uddin et al. 2021)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17" name="圆角矩形 33">
            <a:extLst>
              <a:ext uri="{FF2B5EF4-FFF2-40B4-BE49-F238E27FC236}">
                <a16:creationId xmlns:a16="http://schemas.microsoft.com/office/drawing/2014/main" id="{B42E40D7-09B1-1BB5-EB1E-989C5BFBEE2B}"/>
              </a:ext>
            </a:extLst>
          </p:cNvPr>
          <p:cNvSpPr/>
          <p:nvPr/>
        </p:nvSpPr>
        <p:spPr>
          <a:xfrm>
            <a:off x="3255790" y="2514566"/>
            <a:ext cx="2613531" cy="1823644"/>
          </a:xfrm>
          <a:prstGeom prst="roundRect">
            <a:avLst>
              <a:gd name="adj" fmla="val 65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Poor modeling forecast for nonlinear time series</a:t>
            </a:r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(Wang, Pan et al. 2022).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18" name="圆角矩形 34">
            <a:extLst>
              <a:ext uri="{FF2B5EF4-FFF2-40B4-BE49-F238E27FC236}">
                <a16:creationId xmlns:a16="http://schemas.microsoft.com/office/drawing/2014/main" id="{759BD235-A038-710D-DE51-F13071C341EE}"/>
              </a:ext>
            </a:extLst>
          </p:cNvPr>
          <p:cNvSpPr/>
          <p:nvPr/>
        </p:nvSpPr>
        <p:spPr>
          <a:xfrm>
            <a:off x="6090656" y="2539724"/>
            <a:ext cx="2613532" cy="1814209"/>
          </a:xfrm>
          <a:prstGeom prst="roundRect">
            <a:avLst>
              <a:gd name="adj" fmla="val 854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model requires a lot of training data and consumes a lot of training time </a:t>
            </a:r>
          </a:p>
          <a:p>
            <a:pPr algn="ctr"/>
            <a:r>
              <a:rPr lang="es-ES" altLang="zh-CN"/>
              <a:t>(Su, He et al. 2023)</a:t>
            </a:r>
            <a:r>
              <a:rPr lang="en-US" altLang="zh-CN"/>
              <a:t>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22" name="圆角矩形 41">
            <a:extLst>
              <a:ext uri="{FF2B5EF4-FFF2-40B4-BE49-F238E27FC236}">
                <a16:creationId xmlns:a16="http://schemas.microsoft.com/office/drawing/2014/main" id="{D1FBFE36-3126-931D-6A0A-0C5A445B3F92}"/>
              </a:ext>
            </a:extLst>
          </p:cNvPr>
          <p:cNvSpPr/>
          <p:nvPr/>
        </p:nvSpPr>
        <p:spPr>
          <a:xfrm>
            <a:off x="8986924" y="2561767"/>
            <a:ext cx="2613532" cy="1649548"/>
          </a:xfrm>
          <a:prstGeom prst="roundRect">
            <a:avLst>
              <a:gd name="adj" fmla="val 922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predictive models outperform individual models in improving predictive accuracy (Chatterjee and Byun 2023)</a:t>
            </a:r>
            <a:endParaRPr lang="zh-CN" altLang="en-US" sz="1600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51">
            <a:extLst>
              <a:ext uri="{FF2B5EF4-FFF2-40B4-BE49-F238E27FC236}">
                <a16:creationId xmlns:a16="http://schemas.microsoft.com/office/drawing/2014/main" id="{6A68CF5E-3CDA-7963-441E-79C329706BCA}"/>
              </a:ext>
            </a:extLst>
          </p:cNvPr>
          <p:cNvSpPr/>
          <p:nvPr/>
        </p:nvSpPr>
        <p:spPr>
          <a:xfrm>
            <a:off x="8992268" y="4600859"/>
            <a:ext cx="2613532" cy="1375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Faster and better prediction of emerging infectious diseases when data are scarce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61A5497-EE1E-0483-9E94-F7473FF6AD97}"/>
              </a:ext>
            </a:extLst>
          </p:cNvPr>
          <p:cNvSpPr txBox="1"/>
          <p:nvPr/>
        </p:nvSpPr>
        <p:spPr>
          <a:xfrm>
            <a:off x="3847101" y="11856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C91EE53-8CF7-0C3E-9E41-31E7496FE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3F108F65-32B5-3331-D643-BCDFB069D4CD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2FAC7D1-28E0-624D-0889-2820295BF3BF}"/>
              </a:ext>
            </a:extLst>
          </p:cNvPr>
          <p:cNvCxnSpPr>
            <a:cxnSpLocks/>
            <a:stCxn id="4" idx="2"/>
            <a:endCxn id="16" idx="0"/>
          </p:cNvCxnSpPr>
          <p:nvPr/>
        </p:nvCxnSpPr>
        <p:spPr>
          <a:xfrm>
            <a:off x="1727690" y="2184909"/>
            <a:ext cx="0" cy="345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212A24-AAFF-E1B5-C0A1-ABD558A53961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4562556" y="2159689"/>
            <a:ext cx="0" cy="35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29EB9F6-B6FB-2EA2-2241-81C9C75BB6C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>
            <a:off x="7397422" y="2172223"/>
            <a:ext cx="0" cy="367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B0BCC36-D26D-E982-E733-2833D20E220D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 flipH="1">
            <a:off x="10293690" y="2172223"/>
            <a:ext cx="2672" cy="38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037561A-27A1-2CC7-FAAC-1D3DBC3D78E9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>
            <a:off x="10293690" y="4211315"/>
            <a:ext cx="5344" cy="389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圆角矩形 1">
            <a:extLst>
              <a:ext uri="{FF2B5EF4-FFF2-40B4-BE49-F238E27FC236}">
                <a16:creationId xmlns:a16="http://schemas.microsoft.com/office/drawing/2014/main" id="{9778B86E-36B3-9FDC-626F-3F60AF66AC86}"/>
              </a:ext>
            </a:extLst>
          </p:cNvPr>
          <p:cNvSpPr/>
          <p:nvPr/>
        </p:nvSpPr>
        <p:spPr>
          <a:xfrm>
            <a:off x="400686" y="967191"/>
            <a:ext cx="8280600" cy="5225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approach</a:t>
            </a:r>
            <a:endParaRPr lang="zh-CN" altLang="en-US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0" name="圆角矩形 1">
            <a:extLst>
              <a:ext uri="{FF2B5EF4-FFF2-40B4-BE49-F238E27FC236}">
                <a16:creationId xmlns:a16="http://schemas.microsoft.com/office/drawing/2014/main" id="{1F4333CE-5C43-D053-F432-63D936995E3C}"/>
              </a:ext>
            </a:extLst>
          </p:cNvPr>
          <p:cNvSpPr/>
          <p:nvPr/>
        </p:nvSpPr>
        <p:spPr>
          <a:xfrm>
            <a:off x="440252" y="4721434"/>
            <a:ext cx="8280600" cy="5225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>
              <a:solidFill>
                <a:srgbClr val="C00000"/>
              </a:solidFill>
            </a:endParaRPr>
          </a:p>
          <a:p>
            <a:pPr algn="ctr"/>
            <a:r>
              <a:rPr lang="en-US" altLang="zh-CN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zh-CN" alt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4" name="右大括号 53">
            <a:extLst>
              <a:ext uri="{FF2B5EF4-FFF2-40B4-BE49-F238E27FC236}">
                <a16:creationId xmlns:a16="http://schemas.microsoft.com/office/drawing/2014/main" id="{9B986D7B-F434-5321-49B2-3B2D4AD8D822}"/>
              </a:ext>
            </a:extLst>
          </p:cNvPr>
          <p:cNvSpPr/>
          <p:nvPr/>
        </p:nvSpPr>
        <p:spPr>
          <a:xfrm rot="5400000">
            <a:off x="4534671" y="659536"/>
            <a:ext cx="191573" cy="7954373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1">
            <a:extLst>
              <a:ext uri="{FF2B5EF4-FFF2-40B4-BE49-F238E27FC236}">
                <a16:creationId xmlns:a16="http://schemas.microsoft.com/office/drawing/2014/main" id="{DE685BA4-11AD-19F3-4BFC-782304BEEEF9}"/>
              </a:ext>
            </a:extLst>
          </p:cNvPr>
          <p:cNvSpPr/>
          <p:nvPr/>
        </p:nvSpPr>
        <p:spPr>
          <a:xfrm>
            <a:off x="9412632" y="6084753"/>
            <a:ext cx="1772804" cy="5225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>
              <a:solidFill>
                <a:sysClr val="windowText" lastClr="000000"/>
              </a:solidFill>
            </a:endParaRPr>
          </a:p>
          <a:p>
            <a:pPr algn="ctr"/>
            <a:r>
              <a:rPr lang="en-US" altLang="zh-CN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of this research</a:t>
            </a:r>
            <a:endParaRPr lang="zh-CN" altLang="en-US" b="1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6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6" grpId="0" animBg="1"/>
      <p:bldP spid="17" grpId="0" animBg="1"/>
      <p:bldP spid="18" grpId="0" animBg="1"/>
      <p:bldP spid="22" grpId="0" animBg="1"/>
      <p:bldP spid="27" grpId="0" animBg="1"/>
      <p:bldP spid="49" grpId="0" animBg="1"/>
      <p:bldP spid="50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A9069-0299-5921-83D5-AAA7A1B5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09B95F-229F-FBAC-9918-291F3611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DBAF402-C2A9-D3F4-92FC-14A2F850D15D}"/>
              </a:ext>
            </a:extLst>
          </p:cNvPr>
          <p:cNvSpPr/>
          <p:nvPr/>
        </p:nvSpPr>
        <p:spPr>
          <a:xfrm>
            <a:off x="2988728" y="1400842"/>
            <a:ext cx="275817" cy="461621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62287EBD-27C1-D318-3E2E-C6441BF8AD7C}"/>
              </a:ext>
            </a:extLst>
          </p:cNvPr>
          <p:cNvSpPr/>
          <p:nvPr/>
        </p:nvSpPr>
        <p:spPr>
          <a:xfrm>
            <a:off x="7759061" y="1427644"/>
            <a:ext cx="412536" cy="45626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2">
            <a:extLst>
              <a:ext uri="{FF2B5EF4-FFF2-40B4-BE49-F238E27FC236}">
                <a16:creationId xmlns:a16="http://schemas.microsoft.com/office/drawing/2014/main" id="{C633DC41-6036-ED51-3FB7-B1674F6DDD27}"/>
              </a:ext>
            </a:extLst>
          </p:cNvPr>
          <p:cNvSpPr/>
          <p:nvPr/>
        </p:nvSpPr>
        <p:spPr>
          <a:xfrm>
            <a:off x="180204" y="3149423"/>
            <a:ext cx="2743199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  <a:p>
            <a:pPr algn="ctr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Early prediction of emerging infectious diseases is difficult.</a:t>
            </a:r>
            <a:endParaRPr lang="zh-C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/>
          </a:p>
        </p:txBody>
      </p:sp>
      <p:sp>
        <p:nvSpPr>
          <p:cNvPr id="7" name="圆角矩形 15">
            <a:extLst>
              <a:ext uri="{FF2B5EF4-FFF2-40B4-BE49-F238E27FC236}">
                <a16:creationId xmlns:a16="http://schemas.microsoft.com/office/drawing/2014/main" id="{7A9F58A1-B415-C47C-06BE-C0EDB95ECC4E}"/>
              </a:ext>
            </a:extLst>
          </p:cNvPr>
          <p:cNvSpPr/>
          <p:nvPr/>
        </p:nvSpPr>
        <p:spPr>
          <a:xfrm>
            <a:off x="3487129" y="983571"/>
            <a:ext cx="4141283" cy="159571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1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model selection</a:t>
            </a:r>
            <a:r>
              <a:rPr lang="en-GB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Different forecasting models have different complexities and applicability.It is a challenge to select the most appropriate model for specific needs (Liu, Huang et al. 2023).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9DE72A40-927C-C6F0-92BF-69CD90A73054}"/>
              </a:ext>
            </a:extLst>
          </p:cNvPr>
          <p:cNvSpPr/>
          <p:nvPr/>
        </p:nvSpPr>
        <p:spPr>
          <a:xfrm>
            <a:off x="3519792" y="2659391"/>
            <a:ext cx="4108620" cy="186086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1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widely applied models: </a:t>
            </a:r>
            <a:r>
              <a:rPr lang="en-GB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complexity of infectious disease transmission, different models have different applicability, and it is difficult to find a model that can be widely applied </a:t>
            </a:r>
            <a:r>
              <a:rPr lang="en-GB" altLang="zh-CN" sz="1600"/>
              <a:t>(Zarandian, Mohammadyari et al. 2023).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17">
            <a:extLst>
              <a:ext uri="{FF2B5EF4-FFF2-40B4-BE49-F238E27FC236}">
                <a16:creationId xmlns:a16="http://schemas.microsoft.com/office/drawing/2014/main" id="{2453041B-8677-1788-A04B-79D5A67A4E43}"/>
              </a:ext>
            </a:extLst>
          </p:cNvPr>
          <p:cNvSpPr/>
          <p:nvPr/>
        </p:nvSpPr>
        <p:spPr>
          <a:xfrm>
            <a:off x="3487129" y="4669470"/>
            <a:ext cx="4206607" cy="20092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altLang="zh-CN" sz="16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scarce and time-consuming model reconstruction for emerging infectious diseases: </a:t>
            </a:r>
            <a:r>
              <a:rPr lang="en-GB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collecting the necessary training data and reconstructing the model is time-consuming and does not guarantee the predictive performance of the model </a:t>
            </a:r>
            <a:r>
              <a:rPr lang="es-ES" altLang="zh-CN" sz="1600"/>
              <a:t>(Hernández-López, Travieso-González et al. 2024)</a:t>
            </a:r>
            <a:r>
              <a:rPr lang="en-GB" altLang="zh-CN" sz="1600"/>
              <a:t>.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9">
            <a:extLst>
              <a:ext uri="{FF2B5EF4-FFF2-40B4-BE49-F238E27FC236}">
                <a16:creationId xmlns:a16="http://schemas.microsoft.com/office/drawing/2014/main" id="{9BC6C130-E5DE-FF6C-D556-2C2459F20FF4}"/>
              </a:ext>
            </a:extLst>
          </p:cNvPr>
          <p:cNvSpPr/>
          <p:nvPr/>
        </p:nvSpPr>
        <p:spPr>
          <a:xfrm>
            <a:off x="8302246" y="2675754"/>
            <a:ext cx="3151901" cy="209033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Establishing a long-term effective and high-accuracy tool for predicting emerging infectious diseases is an important problem to be solved urgently.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826DAD4-5A78-F5E9-69A3-7F0E60765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5752"/>
            <a:ext cx="10972800" cy="1143000"/>
          </a:xfrm>
        </p:spPr>
        <p:txBody>
          <a:bodyPr>
            <a:normAutofit/>
          </a:bodyPr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sz="3600" b="1">
                <a:solidFill>
                  <a:srgbClr val="C00000"/>
                </a:solidFill>
              </a:rPr>
              <a:t>Problem Statement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03D22E-E95A-51B9-CCB2-4C170568F410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5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49" y="-60221"/>
            <a:ext cx="10972800" cy="980421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</a:rPr>
              <a:t>Research</a:t>
            </a:r>
            <a:r>
              <a:rPr lang="en-US" b="1">
                <a:solidFill>
                  <a:srgbClr val="C00000"/>
                </a:solidFill>
              </a:rPr>
              <a:t> Aim/</a:t>
            </a:r>
            <a:r>
              <a:rPr b="1">
                <a:solidFill>
                  <a:srgbClr val="C00000"/>
                </a:solidFill>
              </a:rPr>
              <a:t>Objectives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FBDEE0-4CB4-0BC9-1C35-83F92133C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45" name="직사각형 50">
            <a:extLst>
              <a:ext uri="{FF2B5EF4-FFF2-40B4-BE49-F238E27FC236}">
                <a16:creationId xmlns:a16="http://schemas.microsoft.com/office/drawing/2014/main" id="{35DCAF02-B069-02D1-8B55-9D3106202A17}"/>
              </a:ext>
            </a:extLst>
          </p:cNvPr>
          <p:cNvSpPr/>
          <p:nvPr/>
        </p:nvSpPr>
        <p:spPr>
          <a:xfrm>
            <a:off x="4505019" y="3386223"/>
            <a:ext cx="3197273" cy="44238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Objective 2</a:t>
            </a:r>
            <a:endParaRPr kumimoji="0" lang="ko-KR" altLang="en-US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0" name="직사각형 50">
            <a:extLst>
              <a:ext uri="{FF2B5EF4-FFF2-40B4-BE49-F238E27FC236}">
                <a16:creationId xmlns:a16="http://schemas.microsoft.com/office/drawing/2014/main" id="{46F26677-24A6-C3AF-2281-E33E2F3C215E}"/>
              </a:ext>
            </a:extLst>
          </p:cNvPr>
          <p:cNvSpPr/>
          <p:nvPr/>
        </p:nvSpPr>
        <p:spPr>
          <a:xfrm>
            <a:off x="718070" y="3387969"/>
            <a:ext cx="3197273" cy="44238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Objective</a:t>
            </a:r>
            <a:r>
              <a:rPr kumimoji="0" lang="en-US" altLang="ko-KR" b="1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1</a:t>
            </a:r>
            <a:endParaRPr kumimoji="0" lang="ko-KR" altLang="en-US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4" name="직사각형 50">
            <a:extLst>
              <a:ext uri="{FF2B5EF4-FFF2-40B4-BE49-F238E27FC236}">
                <a16:creationId xmlns:a16="http://schemas.microsoft.com/office/drawing/2014/main" id="{B3EE60E1-5114-A7DF-BE4A-3C04AFFCB439}"/>
              </a:ext>
            </a:extLst>
          </p:cNvPr>
          <p:cNvSpPr/>
          <p:nvPr/>
        </p:nvSpPr>
        <p:spPr>
          <a:xfrm>
            <a:off x="8254716" y="3375710"/>
            <a:ext cx="3197273" cy="442389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Objective</a:t>
            </a:r>
            <a:r>
              <a:rPr kumimoji="0" lang="en-US" altLang="ko-KR" b="1" i="0" u="none" strike="noStrike" kern="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3</a:t>
            </a:r>
            <a:endParaRPr kumimoji="0" lang="ko-KR" altLang="en-US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0311850-525C-2F50-C089-44D859C01192}"/>
              </a:ext>
            </a:extLst>
          </p:cNvPr>
          <p:cNvSpPr/>
          <p:nvPr/>
        </p:nvSpPr>
        <p:spPr>
          <a:xfrm>
            <a:off x="1766049" y="901195"/>
            <a:ext cx="8695759" cy="339532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Aim</a:t>
            </a: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ED7276-E88D-C29C-1ABE-8DC5B5FC926A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6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3BCD01-5FF7-4C6A-BC9D-574EC2B5100B}"/>
              </a:ext>
            </a:extLst>
          </p:cNvPr>
          <p:cNvSpPr/>
          <p:nvPr/>
        </p:nvSpPr>
        <p:spPr>
          <a:xfrm>
            <a:off x="732354" y="3839125"/>
            <a:ext cx="3197273" cy="20417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/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base models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 deep learning and machine learning for prediction of COVID-19 cases using a multi-objective optimization approach.</a:t>
            </a:r>
            <a:endParaRPr kumimoji="0" lang="zh-CN" altLang="zh-CN" sz="16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4D765E-D994-B338-F664-DDCAE9982CF6}"/>
              </a:ext>
            </a:extLst>
          </p:cNvPr>
          <p:cNvSpPr/>
          <p:nvPr/>
        </p:nvSpPr>
        <p:spPr>
          <a:xfrm>
            <a:off x="4511283" y="3839125"/>
            <a:ext cx="3197273" cy="20417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/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a blended multi-model ensemble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 identified based models for more accurate COVID-19 cases prediction.</a:t>
            </a:r>
            <a:endParaRPr kumimoji="0" lang="en-US" altLang="zh-CN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50DF1D-804C-C9E4-8876-C3E2D4242AE9}"/>
              </a:ext>
            </a:extLst>
          </p:cNvPr>
          <p:cNvSpPr/>
          <p:nvPr/>
        </p:nvSpPr>
        <p:spPr>
          <a:xfrm>
            <a:off x="8262372" y="3839125"/>
            <a:ext cx="3197273" cy="20417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/>
            <a:r>
              <a:rPr lang="en-GB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altLang="zh-CN" sz="18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the blended ensemble model with transfer learning and incremental learning</a:t>
            </a:r>
            <a:r>
              <a:rPr lang="en-GB" altLang="zh-C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adaptation to early prediction of emerging infectious diseases.</a:t>
            </a:r>
            <a:endParaRPr kumimoji="0" lang="zh-CN" altLang="zh-CN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C987D3E6-1869-1F77-374F-EBFD6315C4EC}"/>
              </a:ext>
            </a:extLst>
          </p:cNvPr>
          <p:cNvCxnSpPr>
            <a:cxnSpLocks/>
            <a:endCxn id="50" idx="0"/>
          </p:cNvCxnSpPr>
          <p:nvPr/>
        </p:nvCxnSpPr>
        <p:spPr>
          <a:xfrm rot="5400000">
            <a:off x="3976239" y="1264561"/>
            <a:ext cx="463877" cy="37829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E9BF863-1D65-9C18-20CA-69D3BE6B1422}"/>
              </a:ext>
            </a:extLst>
          </p:cNvPr>
          <p:cNvCxnSpPr>
            <a:cxnSpLocks/>
            <a:endCxn id="54" idx="0"/>
          </p:cNvCxnSpPr>
          <p:nvPr/>
        </p:nvCxnSpPr>
        <p:spPr>
          <a:xfrm rot="16200000" flipH="1">
            <a:off x="7752152" y="1274508"/>
            <a:ext cx="455323" cy="37470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894DBDCB-AC2A-B4FC-9678-161AE8C75DE7}"/>
              </a:ext>
            </a:extLst>
          </p:cNvPr>
          <p:cNvCxnSpPr>
            <a:cxnSpLocks/>
            <a:endCxn id="45" idx="0"/>
          </p:cNvCxnSpPr>
          <p:nvPr/>
        </p:nvCxnSpPr>
        <p:spPr>
          <a:xfrm rot="5400000">
            <a:off x="5873617" y="3152174"/>
            <a:ext cx="464089" cy="40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D2EFA7-E7A6-798B-76BB-30D4F0316C8E}"/>
              </a:ext>
            </a:extLst>
          </p:cNvPr>
          <p:cNvSpPr/>
          <p:nvPr/>
        </p:nvSpPr>
        <p:spPr>
          <a:xfrm>
            <a:off x="1766049" y="1280493"/>
            <a:ext cx="8695759" cy="16773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 defTabSz="914400">
              <a:defRPr/>
            </a:pP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This study aims to propose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blended model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of Ridge Regression, Decission Tree, and XGBOOST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models to predict COVID-19 cases. The proposed blended model is then enhanced with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learning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enable effective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to a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target task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which is monkeypox case prediction. The goal is to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blended ensemble model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 predicting emerging infectious diseases.</a:t>
            </a:r>
            <a:endParaRPr kumimoji="0" lang="en-US" altLang="zh-CN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4" grpId="0" animBg="1"/>
      <p:bldP spid="58" grpId="0" animBg="1"/>
      <p:bldP spid="5" grpId="0" animBg="1"/>
      <p:bldP spid="6" grpId="0" animBg="1"/>
      <p:bldP spid="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77" y="-185060"/>
            <a:ext cx="10972800" cy="114300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b="1">
                <a:solidFill>
                  <a:srgbClr val="C00000"/>
                </a:solidFill>
              </a:rPr>
              <a:t>Research Scope 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6A23E241-4358-C7C0-25FF-340B2AD14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6399FA7-E126-1695-7A40-EA0CFA82EFA7}"/>
              </a:ext>
            </a:extLst>
          </p:cNvPr>
          <p:cNvGrpSpPr/>
          <p:nvPr/>
        </p:nvGrpSpPr>
        <p:grpSpPr>
          <a:xfrm>
            <a:off x="1268270" y="942691"/>
            <a:ext cx="9655460" cy="921968"/>
            <a:chOff x="0" y="291280"/>
            <a:chExt cx="8454190" cy="120487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23AC7B1-2077-F1CE-45F1-8EF4F2C314EB}"/>
                </a:ext>
              </a:extLst>
            </p:cNvPr>
            <p:cNvSpPr/>
            <p:nvPr/>
          </p:nvSpPr>
          <p:spPr>
            <a:xfrm>
              <a:off x="0" y="291280"/>
              <a:ext cx="8454190" cy="1204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E831816-5B0E-257C-8328-17066B295D95}"/>
                </a:ext>
              </a:extLst>
            </p:cNvPr>
            <p:cNvSpPr txBox="1"/>
            <p:nvPr/>
          </p:nvSpPr>
          <p:spPr>
            <a:xfrm>
              <a:off x="0" y="291282"/>
              <a:ext cx="8454190" cy="1153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139" tIns="312420" rIns="656139" bIns="128016" numCol="1" spcCol="127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GB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 (2020–2023) and U.S. monkeypox (May 2022–Feb 2024) data were sourced from Our World in Data and cleaned for accuracy.</a:t>
              </a:r>
              <a:endParaRPr lang="en-GB" altLang="zh-CN" sz="20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F3420C0-2053-A51B-8AC7-775DACCC3C95}"/>
              </a:ext>
            </a:extLst>
          </p:cNvPr>
          <p:cNvGrpSpPr/>
          <p:nvPr/>
        </p:nvGrpSpPr>
        <p:grpSpPr>
          <a:xfrm>
            <a:off x="1268270" y="1990734"/>
            <a:ext cx="9677076" cy="1046192"/>
            <a:chOff x="0" y="291280"/>
            <a:chExt cx="8454190" cy="120487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8DEAEF0-89FA-9680-5710-0927104A368A}"/>
                </a:ext>
              </a:extLst>
            </p:cNvPr>
            <p:cNvSpPr/>
            <p:nvPr/>
          </p:nvSpPr>
          <p:spPr>
            <a:xfrm>
              <a:off x="0" y="291280"/>
              <a:ext cx="8454190" cy="1204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4748DC2-832C-1149-5AB1-A1810433A231}"/>
                </a:ext>
              </a:extLst>
            </p:cNvPr>
            <p:cNvSpPr txBox="1"/>
            <p:nvPr/>
          </p:nvSpPr>
          <p:spPr>
            <a:xfrm>
              <a:off x="0" y="291281"/>
              <a:ext cx="8454190" cy="1050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139" tIns="312420" rIns="656139" bIns="128016" numCol="1" spcCol="127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GB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COVID-19 case prediction in Mexico using deep learning (FNN, TCN, CNN, LSTM) and machine learning (RF, Ridge, DT, XGBOOST) models.</a:t>
              </a:r>
              <a:endParaRPr lang="en-GB" altLang="zh-CN" sz="20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AF88BDB-4A4F-DE44-47B9-4F8D5E60C787}"/>
              </a:ext>
            </a:extLst>
          </p:cNvPr>
          <p:cNvGrpSpPr/>
          <p:nvPr/>
        </p:nvGrpSpPr>
        <p:grpSpPr>
          <a:xfrm>
            <a:off x="1268270" y="3184802"/>
            <a:ext cx="9655460" cy="1046192"/>
            <a:chOff x="0" y="291280"/>
            <a:chExt cx="8454190" cy="120487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04CDD21-2D4C-391A-2F2B-3A48A289A02A}"/>
                </a:ext>
              </a:extLst>
            </p:cNvPr>
            <p:cNvSpPr/>
            <p:nvPr/>
          </p:nvSpPr>
          <p:spPr>
            <a:xfrm>
              <a:off x="0" y="291280"/>
              <a:ext cx="8454190" cy="1204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0153834-ADF3-7333-D2A0-A99290456AD0}"/>
                </a:ext>
              </a:extLst>
            </p:cNvPr>
            <p:cNvSpPr txBox="1"/>
            <p:nvPr/>
          </p:nvSpPr>
          <p:spPr>
            <a:xfrm>
              <a:off x="0" y="291281"/>
              <a:ext cx="8454190" cy="1050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139" tIns="312420" rIns="656139" bIns="128016" numCol="1" spcCol="127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GB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Models are compared and selected using multiobjective metrics: accuracy, generalization, and computational efficiency.</a:t>
              </a:r>
              <a:endParaRPr lang="en-GB" altLang="zh-CN" sz="20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F900E99-6541-1332-9081-916110C5E637}"/>
              </a:ext>
            </a:extLst>
          </p:cNvPr>
          <p:cNvGrpSpPr/>
          <p:nvPr/>
        </p:nvGrpSpPr>
        <p:grpSpPr>
          <a:xfrm>
            <a:off x="1268269" y="4316299"/>
            <a:ext cx="9647673" cy="1172364"/>
            <a:chOff x="0" y="291280"/>
            <a:chExt cx="8454190" cy="120487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A377DF5-2C8C-53C1-D77F-DB644D290DE5}"/>
                </a:ext>
              </a:extLst>
            </p:cNvPr>
            <p:cNvSpPr/>
            <p:nvPr/>
          </p:nvSpPr>
          <p:spPr>
            <a:xfrm>
              <a:off x="0" y="291280"/>
              <a:ext cx="8454190" cy="1204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296E673-8B3A-F59F-38D8-4DF90DF84639}"/>
                </a:ext>
              </a:extLst>
            </p:cNvPr>
            <p:cNvSpPr txBox="1"/>
            <p:nvPr/>
          </p:nvSpPr>
          <p:spPr>
            <a:xfrm>
              <a:off x="0" y="291281"/>
              <a:ext cx="8454190" cy="10500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139" tIns="312420" rIns="656139" bIns="128016" numCol="1" spcCol="127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GB" altLang="zh-CN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The top-performing model, selected via multiobjective optimization, is used to build a blended ensemble model for improved COVID-19 case prediction in Mexico.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FDEBBC7-C3CA-12EE-CF5A-5E1F140B25BB}"/>
              </a:ext>
            </a:extLst>
          </p:cNvPr>
          <p:cNvGrpSpPr/>
          <p:nvPr/>
        </p:nvGrpSpPr>
        <p:grpSpPr>
          <a:xfrm>
            <a:off x="1268270" y="5530608"/>
            <a:ext cx="9647672" cy="1103458"/>
            <a:chOff x="0" y="225328"/>
            <a:chExt cx="8461493" cy="1270827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59B2263-D1B6-661C-0424-29FBD6CE4F0A}"/>
                </a:ext>
              </a:extLst>
            </p:cNvPr>
            <p:cNvSpPr/>
            <p:nvPr/>
          </p:nvSpPr>
          <p:spPr>
            <a:xfrm>
              <a:off x="0" y="291280"/>
              <a:ext cx="8454190" cy="1204875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9056E70-D128-24A4-A6AD-F7F363174A15}"/>
                </a:ext>
              </a:extLst>
            </p:cNvPr>
            <p:cNvSpPr txBox="1"/>
            <p:nvPr/>
          </p:nvSpPr>
          <p:spPr>
            <a:xfrm>
              <a:off x="7303" y="225328"/>
              <a:ext cx="8454190" cy="12048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6139" tIns="312420" rIns="656139" bIns="128016" numCol="1" spcCol="1270" anchor="t" anchorCtr="0">
              <a:no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</a:pPr>
              <a:r>
                <a:rPr lang="en-GB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blending model, using transfer and incremental learning, adapts to predict U.S. monkeypox cases in real-time, handling the evolving nature of infectious diseases.</a:t>
              </a:r>
              <a:endParaRPr lang="en-GB" altLang="zh-CN"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D21D3CF-78AD-83B6-90D4-884187EA3D69}"/>
              </a:ext>
            </a:extLst>
          </p:cNvPr>
          <p:cNvGrpSpPr/>
          <p:nvPr/>
        </p:nvGrpSpPr>
        <p:grpSpPr>
          <a:xfrm>
            <a:off x="1268270" y="747099"/>
            <a:ext cx="5917933" cy="442800"/>
            <a:chOff x="422709" y="69880"/>
            <a:chExt cx="5917933" cy="442800"/>
          </a:xfrm>
          <a:solidFill>
            <a:schemeClr val="accent2">
              <a:lumMod val="75000"/>
            </a:schemeClr>
          </a:solidFill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ED739B18-61FE-1471-E62C-7B383CADE6C9}"/>
                </a:ext>
              </a:extLst>
            </p:cNvPr>
            <p:cNvSpPr/>
            <p:nvPr/>
          </p:nvSpPr>
          <p:spPr>
            <a:xfrm>
              <a:off x="422709" y="69880"/>
              <a:ext cx="5917933" cy="442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: 圆角 4">
              <a:extLst>
                <a:ext uri="{FF2B5EF4-FFF2-40B4-BE49-F238E27FC236}">
                  <a16:creationId xmlns:a16="http://schemas.microsoft.com/office/drawing/2014/main" id="{7E807796-78B0-7B24-4307-008CAAAC3E4C}"/>
                </a:ext>
              </a:extLst>
            </p:cNvPr>
            <p:cNvSpPr txBox="1"/>
            <p:nvPr/>
          </p:nvSpPr>
          <p:spPr>
            <a:xfrm>
              <a:off x="444325" y="91496"/>
              <a:ext cx="5874701" cy="3995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3684" tIns="0" rIns="223684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n-GB" altLang="zh-CN" b="1">
                  <a:latin typeface="Arial" panose="020B0604020202020204" pitchFamily="34" charset="0"/>
                  <a:cs typeface="Arial" panose="020B0604020202020204" pitchFamily="34" charset="0"/>
                </a:rPr>
                <a:t>collection</a:t>
              </a:r>
              <a:endParaRPr lang="en-US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31B222C4-01AF-B526-3BE4-1B68058692D6}"/>
              </a:ext>
            </a:extLst>
          </p:cNvPr>
          <p:cNvGrpSpPr/>
          <p:nvPr/>
        </p:nvGrpSpPr>
        <p:grpSpPr>
          <a:xfrm>
            <a:off x="1268270" y="1864659"/>
            <a:ext cx="5917933" cy="421184"/>
            <a:chOff x="422709" y="69880"/>
            <a:chExt cx="5917933" cy="442800"/>
          </a:xfrm>
          <a:solidFill>
            <a:schemeClr val="accent3">
              <a:lumMod val="75000"/>
            </a:schemeClr>
          </a:solidFill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08AAD69E-CC16-13C8-4E4F-77B51122B5F6}"/>
                </a:ext>
              </a:extLst>
            </p:cNvPr>
            <p:cNvSpPr/>
            <p:nvPr/>
          </p:nvSpPr>
          <p:spPr>
            <a:xfrm>
              <a:off x="422709" y="69880"/>
              <a:ext cx="5917933" cy="442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矩形: 圆角 4">
              <a:extLst>
                <a:ext uri="{FF2B5EF4-FFF2-40B4-BE49-F238E27FC236}">
                  <a16:creationId xmlns:a16="http://schemas.microsoft.com/office/drawing/2014/main" id="{2ACF5387-BDC6-2CB7-C354-72D92E8641E9}"/>
                </a:ext>
              </a:extLst>
            </p:cNvPr>
            <p:cNvSpPr txBox="1"/>
            <p:nvPr/>
          </p:nvSpPr>
          <p:spPr>
            <a:xfrm>
              <a:off x="444325" y="91496"/>
              <a:ext cx="5874701" cy="3995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3684" tIns="0" rIns="223684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Selection</a:t>
              </a:r>
              <a:endParaRPr lang="en-US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8068CFD-4FF1-61CF-4D77-F48BFDD7E450}"/>
              </a:ext>
            </a:extLst>
          </p:cNvPr>
          <p:cNvGrpSpPr/>
          <p:nvPr/>
        </p:nvGrpSpPr>
        <p:grpSpPr>
          <a:xfrm>
            <a:off x="1246654" y="3033682"/>
            <a:ext cx="5917933" cy="421184"/>
            <a:chOff x="422709" y="69880"/>
            <a:chExt cx="5917933" cy="442800"/>
          </a:xfrm>
          <a:solidFill>
            <a:schemeClr val="accent4">
              <a:lumMod val="75000"/>
            </a:schemeClr>
          </a:solidFill>
        </p:grpSpPr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CB05BC90-7464-ECAA-1E14-CE2748AB3EA6}"/>
                </a:ext>
              </a:extLst>
            </p:cNvPr>
            <p:cNvSpPr/>
            <p:nvPr/>
          </p:nvSpPr>
          <p:spPr>
            <a:xfrm>
              <a:off x="422709" y="69880"/>
              <a:ext cx="5917933" cy="442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矩形: 圆角 4">
              <a:extLst>
                <a:ext uri="{FF2B5EF4-FFF2-40B4-BE49-F238E27FC236}">
                  <a16:creationId xmlns:a16="http://schemas.microsoft.com/office/drawing/2014/main" id="{ECC1A711-54CB-61A6-2D2A-9CABBA7E28CE}"/>
                </a:ext>
              </a:extLst>
            </p:cNvPr>
            <p:cNvSpPr txBox="1"/>
            <p:nvPr/>
          </p:nvSpPr>
          <p:spPr>
            <a:xfrm>
              <a:off x="444325" y="91496"/>
              <a:ext cx="5874701" cy="3995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3684" tIns="0" rIns="223684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Comparison</a:t>
              </a:r>
              <a:endParaRPr lang="en-US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1E976C2-62E0-8D87-0313-9E8578E0EAB6}"/>
              </a:ext>
            </a:extLst>
          </p:cNvPr>
          <p:cNvGrpSpPr/>
          <p:nvPr/>
        </p:nvGrpSpPr>
        <p:grpSpPr>
          <a:xfrm>
            <a:off x="1225038" y="4226260"/>
            <a:ext cx="5917933" cy="421184"/>
            <a:chOff x="422709" y="69880"/>
            <a:chExt cx="5917933" cy="442800"/>
          </a:xfrm>
          <a:solidFill>
            <a:schemeClr val="accent5">
              <a:lumMod val="75000"/>
            </a:schemeClr>
          </a:solidFill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29FDE17F-5F83-C9D4-8F2B-33873EC6F226}"/>
                </a:ext>
              </a:extLst>
            </p:cNvPr>
            <p:cNvSpPr/>
            <p:nvPr/>
          </p:nvSpPr>
          <p:spPr>
            <a:xfrm>
              <a:off x="422709" y="69880"/>
              <a:ext cx="5917933" cy="442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矩形: 圆角 4">
              <a:extLst>
                <a:ext uri="{FF2B5EF4-FFF2-40B4-BE49-F238E27FC236}">
                  <a16:creationId xmlns:a16="http://schemas.microsoft.com/office/drawing/2014/main" id="{00CD8588-05E4-5E04-B472-BDD4DBC6AE15}"/>
                </a:ext>
              </a:extLst>
            </p:cNvPr>
            <p:cNvSpPr txBox="1"/>
            <p:nvPr/>
          </p:nvSpPr>
          <p:spPr>
            <a:xfrm>
              <a:off x="444325" y="91496"/>
              <a:ext cx="5874701" cy="3995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3684" tIns="0" rIns="223684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blending</a:t>
              </a:r>
              <a:endParaRPr lang="en-US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00B6BE9-AC08-5E04-0065-F8BF6BF258B6}"/>
              </a:ext>
            </a:extLst>
          </p:cNvPr>
          <p:cNvGrpSpPr/>
          <p:nvPr/>
        </p:nvGrpSpPr>
        <p:grpSpPr>
          <a:xfrm>
            <a:off x="1254441" y="5453403"/>
            <a:ext cx="5917933" cy="421184"/>
            <a:chOff x="422709" y="69880"/>
            <a:chExt cx="5917933" cy="442800"/>
          </a:xfrm>
          <a:solidFill>
            <a:schemeClr val="accent6">
              <a:lumMod val="75000"/>
            </a:schemeClr>
          </a:solidFill>
        </p:grpSpPr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C4DDF37-388F-70EB-0C89-B0B3D14A347B}"/>
                </a:ext>
              </a:extLst>
            </p:cNvPr>
            <p:cNvSpPr/>
            <p:nvPr/>
          </p:nvSpPr>
          <p:spPr>
            <a:xfrm>
              <a:off x="422709" y="69880"/>
              <a:ext cx="5917933" cy="442800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矩形: 圆角 4">
              <a:extLst>
                <a:ext uri="{FF2B5EF4-FFF2-40B4-BE49-F238E27FC236}">
                  <a16:creationId xmlns:a16="http://schemas.microsoft.com/office/drawing/2014/main" id="{E9D148C8-80B4-F311-57FC-05AABA135274}"/>
                </a:ext>
              </a:extLst>
            </p:cNvPr>
            <p:cNvSpPr txBox="1"/>
            <p:nvPr/>
          </p:nvSpPr>
          <p:spPr>
            <a:xfrm>
              <a:off x="444325" y="91496"/>
              <a:ext cx="5874701" cy="3995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3684" tIns="0" rIns="223684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b="1" kern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Response to emerging infectious diseases</a:t>
              </a:r>
              <a:endParaRPr lang="en-US" b="1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9EA79808-5901-DD73-5D40-106A637BAB8A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DFBD1033-E967-77D5-C0A6-62EC5251796C}"/>
              </a:ext>
            </a:extLst>
          </p:cNvPr>
          <p:cNvSpPr/>
          <p:nvPr/>
        </p:nvSpPr>
        <p:spPr>
          <a:xfrm>
            <a:off x="51547" y="721337"/>
            <a:ext cx="3512296" cy="1754001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674"/>
            <a:ext cx="10972800" cy="868720"/>
          </a:xfrm>
        </p:spPr>
        <p:txBody>
          <a:bodyPr/>
          <a:lstStyle/>
          <a:p>
            <a:pPr>
              <a:defRPr sz="3200">
                <a:solidFill>
                  <a:srgbClr val="0000FF"/>
                </a:solidFill>
              </a:defRPr>
            </a:pPr>
            <a:r>
              <a:rPr lang="en-GB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Chapter 2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DAE0D-D41B-A6D8-ECE5-3BF39ABAD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74" y="223934"/>
            <a:ext cx="1832475" cy="5926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1160B5-5D9F-7260-07EC-418B68F1DD64}"/>
              </a:ext>
            </a:extLst>
          </p:cNvPr>
          <p:cNvSpPr/>
          <p:nvPr/>
        </p:nvSpPr>
        <p:spPr>
          <a:xfrm>
            <a:off x="4693024" y="1465060"/>
            <a:ext cx="2254623" cy="666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Infectious disease prediction models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18E8367-0D02-BCD0-74AE-0E633A414ADD}"/>
              </a:ext>
            </a:extLst>
          </p:cNvPr>
          <p:cNvSpPr/>
          <p:nvPr/>
        </p:nvSpPr>
        <p:spPr>
          <a:xfrm>
            <a:off x="1189179" y="3189833"/>
            <a:ext cx="1389462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6564DEA-8CC7-E9A5-6B05-154EB918F705}"/>
              </a:ext>
            </a:extLst>
          </p:cNvPr>
          <p:cNvSpPr/>
          <p:nvPr/>
        </p:nvSpPr>
        <p:spPr>
          <a:xfrm>
            <a:off x="4641043" y="3189927"/>
            <a:ext cx="1809940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altLang="zh-CN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and Deep Learning 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4B0A94-06FB-DC6F-05E7-A15840D9314B}"/>
              </a:ext>
            </a:extLst>
          </p:cNvPr>
          <p:cNvSpPr/>
          <p:nvPr/>
        </p:nvSpPr>
        <p:spPr>
          <a:xfrm>
            <a:off x="1591514" y="4492482"/>
            <a:ext cx="729805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SIR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F08FB13-6C89-D444-D54D-1DA339314FBF}"/>
              </a:ext>
            </a:extLst>
          </p:cNvPr>
          <p:cNvSpPr/>
          <p:nvPr/>
        </p:nvSpPr>
        <p:spPr>
          <a:xfrm>
            <a:off x="1587060" y="5124031"/>
            <a:ext cx="734259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SEIR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E43C19D-B4FE-5C03-73B7-AAC9326EE223}"/>
              </a:ext>
            </a:extLst>
          </p:cNvPr>
          <p:cNvSpPr/>
          <p:nvPr/>
        </p:nvSpPr>
        <p:spPr>
          <a:xfrm>
            <a:off x="3011961" y="4492482"/>
            <a:ext cx="959705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2B0379AF-00E8-A0E0-CAA6-938B3008EDC2}"/>
              </a:ext>
            </a:extLst>
          </p:cNvPr>
          <p:cNvSpPr/>
          <p:nvPr/>
        </p:nvSpPr>
        <p:spPr>
          <a:xfrm>
            <a:off x="8808718" y="3189513"/>
            <a:ext cx="1183349" cy="49305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i="0">
                <a:solidFill>
                  <a:srgbClr val="28252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M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5A9FAC2-5A9D-959D-F985-9BE3C7E5930D}"/>
              </a:ext>
            </a:extLst>
          </p:cNvPr>
          <p:cNvSpPr/>
          <p:nvPr/>
        </p:nvSpPr>
        <p:spPr>
          <a:xfrm>
            <a:off x="8324196" y="5227875"/>
            <a:ext cx="921931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Stacking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599BBE6C-D5E4-4C04-8D30-CF696384C6CA}"/>
              </a:ext>
            </a:extLst>
          </p:cNvPr>
          <p:cNvSpPr/>
          <p:nvPr/>
        </p:nvSpPr>
        <p:spPr>
          <a:xfrm>
            <a:off x="8327520" y="4685740"/>
            <a:ext cx="921931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2B7BD7E-3614-E9B3-A66A-932ACDE18184}"/>
              </a:ext>
            </a:extLst>
          </p:cNvPr>
          <p:cNvSpPr/>
          <p:nvPr/>
        </p:nvSpPr>
        <p:spPr>
          <a:xfrm>
            <a:off x="8324196" y="4143605"/>
            <a:ext cx="921931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F757533-6941-FE5F-7C9E-CB86F1123E42}"/>
              </a:ext>
            </a:extLst>
          </p:cNvPr>
          <p:cNvSpPr/>
          <p:nvPr/>
        </p:nvSpPr>
        <p:spPr>
          <a:xfrm>
            <a:off x="8324196" y="5767611"/>
            <a:ext cx="921931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Voting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E2F92EA-5AC8-1FEC-9DD7-361EB3C75298}"/>
              </a:ext>
            </a:extLst>
          </p:cNvPr>
          <p:cNvSpPr/>
          <p:nvPr/>
        </p:nvSpPr>
        <p:spPr>
          <a:xfrm>
            <a:off x="9896615" y="4415780"/>
            <a:ext cx="987005" cy="49305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Blending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CFBD00F-5DE0-050C-79F3-A2166CBECE1A}"/>
              </a:ext>
            </a:extLst>
          </p:cNvPr>
          <p:cNvSpPr/>
          <p:nvPr/>
        </p:nvSpPr>
        <p:spPr>
          <a:xfrm>
            <a:off x="280441" y="1193899"/>
            <a:ext cx="343467" cy="28316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59C8B52-369D-357E-C603-31D72D7A03FE}"/>
              </a:ext>
            </a:extLst>
          </p:cNvPr>
          <p:cNvSpPr/>
          <p:nvPr/>
        </p:nvSpPr>
        <p:spPr>
          <a:xfrm>
            <a:off x="280441" y="1683529"/>
            <a:ext cx="343467" cy="283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E8623045-2570-CBA2-9F7C-77332316F288}"/>
              </a:ext>
            </a:extLst>
          </p:cNvPr>
          <p:cNvSpPr txBox="1"/>
          <p:nvPr/>
        </p:nvSpPr>
        <p:spPr>
          <a:xfrm>
            <a:off x="138702" y="721337"/>
            <a:ext cx="8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53821835-9FDF-8068-C6A2-D96837914898}"/>
              </a:ext>
            </a:extLst>
          </p:cNvPr>
          <p:cNvCxnSpPr>
            <a:cxnSpLocks/>
          </p:cNvCxnSpPr>
          <p:nvPr/>
        </p:nvCxnSpPr>
        <p:spPr>
          <a:xfrm>
            <a:off x="847503" y="1814119"/>
            <a:ext cx="424983" cy="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273F054F-1108-8E29-01DC-E9C9DD54F098}"/>
              </a:ext>
            </a:extLst>
          </p:cNvPr>
          <p:cNvCxnSpPr>
            <a:cxnSpLocks/>
          </p:cNvCxnSpPr>
          <p:nvPr/>
        </p:nvCxnSpPr>
        <p:spPr>
          <a:xfrm>
            <a:off x="848889" y="1335483"/>
            <a:ext cx="42359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DCF1DF17-BE81-D0FA-25D8-EFC31E0CB456}"/>
              </a:ext>
            </a:extLst>
          </p:cNvPr>
          <p:cNvSpPr txBox="1"/>
          <p:nvPr/>
        </p:nvSpPr>
        <p:spPr>
          <a:xfrm>
            <a:off x="1498854" y="1158097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this research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510444AA-0CF7-1B86-77FF-8A9A2E30F75D}"/>
              </a:ext>
            </a:extLst>
          </p:cNvPr>
          <p:cNvSpPr txBox="1"/>
          <p:nvPr/>
        </p:nvSpPr>
        <p:spPr>
          <a:xfrm>
            <a:off x="1498854" y="1629842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Models Classification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504C41C-67AC-054A-7BFE-7E33D825B66E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8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40A288-D671-1787-BD57-93FCB3289F80}"/>
              </a:ext>
            </a:extLst>
          </p:cNvPr>
          <p:cNvSpPr/>
          <p:nvPr/>
        </p:nvSpPr>
        <p:spPr>
          <a:xfrm>
            <a:off x="2894608" y="3189513"/>
            <a:ext cx="1295993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98A7DA-B10F-30E8-6B49-F5CFBF6ACC37}"/>
              </a:ext>
            </a:extLst>
          </p:cNvPr>
          <p:cNvSpPr/>
          <p:nvPr/>
        </p:nvSpPr>
        <p:spPr>
          <a:xfrm>
            <a:off x="4641042" y="4134906"/>
            <a:ext cx="1809940" cy="55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F58949C-1CC7-6881-2B0C-5E1DA8D8E98A}"/>
              </a:ext>
            </a:extLst>
          </p:cNvPr>
          <p:cNvSpPr/>
          <p:nvPr/>
        </p:nvSpPr>
        <p:spPr>
          <a:xfrm>
            <a:off x="6801189" y="3190021"/>
            <a:ext cx="1389462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6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Hybrid Model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4C84CD-491E-D8B7-ECF4-EBF8AF2BCAC9}"/>
              </a:ext>
            </a:extLst>
          </p:cNvPr>
          <p:cNvSpPr/>
          <p:nvPr/>
        </p:nvSpPr>
        <p:spPr>
          <a:xfrm>
            <a:off x="7119895" y="4782029"/>
            <a:ext cx="959705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Tandem hybrid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9A40F5-E71A-B680-F889-70099A37B292}"/>
              </a:ext>
            </a:extLst>
          </p:cNvPr>
          <p:cNvSpPr/>
          <p:nvPr/>
        </p:nvSpPr>
        <p:spPr>
          <a:xfrm>
            <a:off x="7139739" y="4149174"/>
            <a:ext cx="921931" cy="4930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parallel hybrid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FA25127D-C090-A459-6328-20E592944358}"/>
              </a:ext>
            </a:extLst>
          </p:cNvPr>
          <p:cNvCxnSpPr>
            <a:stCxn id="3" idx="2"/>
            <a:endCxn id="50" idx="0"/>
          </p:cNvCxnSpPr>
          <p:nvPr/>
        </p:nvCxnSpPr>
        <p:spPr>
          <a:xfrm rot="5400000">
            <a:off x="3322972" y="692469"/>
            <a:ext cx="1058302" cy="3936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12B6074B-9125-E338-0879-C0A887565EF0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rot="5400000">
            <a:off x="4152480" y="1521657"/>
            <a:ext cx="1057982" cy="2277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8043B534-1C03-D9FB-98BB-435CA4BE5A1D}"/>
              </a:ext>
            </a:extLst>
          </p:cNvPr>
          <p:cNvCxnSpPr>
            <a:cxnSpLocks/>
            <a:stCxn id="3" idx="2"/>
            <a:endCxn id="51" idx="0"/>
          </p:cNvCxnSpPr>
          <p:nvPr/>
        </p:nvCxnSpPr>
        <p:spPr>
          <a:xfrm rot="5400000">
            <a:off x="5153977" y="2523568"/>
            <a:ext cx="1058396" cy="2743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D8A9C44D-23E1-AFAF-575E-AF9272EF70EC}"/>
              </a:ext>
            </a:extLst>
          </p:cNvPr>
          <p:cNvCxnSpPr>
            <a:stCxn id="3" idx="2"/>
            <a:endCxn id="25" idx="0"/>
          </p:cNvCxnSpPr>
          <p:nvPr/>
        </p:nvCxnSpPr>
        <p:spPr>
          <a:xfrm rot="16200000" flipH="1">
            <a:off x="6128883" y="1822984"/>
            <a:ext cx="1058490" cy="16755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B1DAA27B-F73D-43FB-4216-F7C503DA85E6}"/>
              </a:ext>
            </a:extLst>
          </p:cNvPr>
          <p:cNvCxnSpPr>
            <a:stCxn id="3" idx="2"/>
            <a:endCxn id="91" idx="0"/>
          </p:cNvCxnSpPr>
          <p:nvPr/>
        </p:nvCxnSpPr>
        <p:spPr>
          <a:xfrm rot="16200000" flipH="1">
            <a:off x="7081373" y="870493"/>
            <a:ext cx="1057982" cy="3580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CB3569F0-0ED8-182A-6A61-57E178B4838F}"/>
              </a:ext>
            </a:extLst>
          </p:cNvPr>
          <p:cNvCxnSpPr>
            <a:cxnSpLocks/>
            <a:stCxn id="50" idx="2"/>
            <a:endCxn id="52" idx="1"/>
          </p:cNvCxnSpPr>
          <p:nvPr/>
        </p:nvCxnSpPr>
        <p:spPr>
          <a:xfrm rot="5400000">
            <a:off x="1209652" y="4064754"/>
            <a:ext cx="1056120" cy="292396"/>
          </a:xfrm>
          <a:prstGeom prst="curvedConnector4">
            <a:avLst>
              <a:gd name="adj1" fmla="val 38329"/>
              <a:gd name="adj2" fmla="val 1781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28705394-C0A2-4748-EA8D-D31418262439}"/>
              </a:ext>
            </a:extLst>
          </p:cNvPr>
          <p:cNvCxnSpPr>
            <a:stCxn id="50" idx="2"/>
            <a:endCxn id="65" idx="1"/>
          </p:cNvCxnSpPr>
          <p:nvPr/>
        </p:nvCxnSpPr>
        <p:spPr>
          <a:xfrm rot="5400000">
            <a:off x="891651" y="4378301"/>
            <a:ext cx="1687669" cy="296850"/>
          </a:xfrm>
          <a:prstGeom prst="curvedConnector4">
            <a:avLst>
              <a:gd name="adj1" fmla="val 42696"/>
              <a:gd name="adj2" fmla="val 1770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B6B976D6-E34E-063A-4F96-4263A7E0FEE5}"/>
              </a:ext>
            </a:extLst>
          </p:cNvPr>
          <p:cNvCxnSpPr>
            <a:cxnSpLocks/>
            <a:stCxn id="20" idx="2"/>
            <a:endCxn id="66" idx="1"/>
          </p:cNvCxnSpPr>
          <p:nvPr/>
        </p:nvCxnSpPr>
        <p:spPr>
          <a:xfrm rot="5400000">
            <a:off x="2749063" y="3945470"/>
            <a:ext cx="1056440" cy="530644"/>
          </a:xfrm>
          <a:prstGeom prst="curvedConnector4">
            <a:avLst>
              <a:gd name="adj1" fmla="val 38332"/>
              <a:gd name="adj2" fmla="val 14308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A9E7F675-FBFB-2B83-0603-2AB9E509B29D}"/>
              </a:ext>
            </a:extLst>
          </p:cNvPr>
          <p:cNvCxnSpPr>
            <a:cxnSpLocks/>
            <a:stCxn id="51" idx="2"/>
            <a:endCxn id="23" idx="1"/>
          </p:cNvCxnSpPr>
          <p:nvPr/>
        </p:nvCxnSpPr>
        <p:spPr>
          <a:xfrm rot="5400000">
            <a:off x="4727659" y="3596370"/>
            <a:ext cx="731738" cy="904971"/>
          </a:xfrm>
          <a:prstGeom prst="curvedConnector4">
            <a:avLst>
              <a:gd name="adj1" fmla="val 30880"/>
              <a:gd name="adj2" fmla="val 1252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B3BB40ED-DCE3-DB1F-3308-ABA8B2EA123E}"/>
              </a:ext>
            </a:extLst>
          </p:cNvPr>
          <p:cNvCxnSpPr>
            <a:stCxn id="25" idx="2"/>
            <a:endCxn id="31" idx="1"/>
          </p:cNvCxnSpPr>
          <p:nvPr/>
        </p:nvCxnSpPr>
        <p:spPr>
          <a:xfrm rot="5400000">
            <a:off x="6961518" y="3861302"/>
            <a:ext cx="712624" cy="356181"/>
          </a:xfrm>
          <a:prstGeom prst="curvedConnector4">
            <a:avLst>
              <a:gd name="adj1" fmla="val 32703"/>
              <a:gd name="adj2" fmla="val 1641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曲线 56">
            <a:extLst>
              <a:ext uri="{FF2B5EF4-FFF2-40B4-BE49-F238E27FC236}">
                <a16:creationId xmlns:a16="http://schemas.microsoft.com/office/drawing/2014/main" id="{8AB6B7B9-F11B-3D66-C5E1-782A08B702FD}"/>
              </a:ext>
            </a:extLst>
          </p:cNvPr>
          <p:cNvCxnSpPr>
            <a:stCxn id="25" idx="2"/>
            <a:endCxn id="30" idx="1"/>
          </p:cNvCxnSpPr>
          <p:nvPr/>
        </p:nvCxnSpPr>
        <p:spPr>
          <a:xfrm rot="5400000">
            <a:off x="6635169" y="4167807"/>
            <a:ext cx="1345479" cy="376025"/>
          </a:xfrm>
          <a:prstGeom prst="curvedConnector4">
            <a:avLst>
              <a:gd name="adj1" fmla="val 40839"/>
              <a:gd name="adj2" fmla="val 1607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1323FC1E-DBAB-BFDC-C535-CEFC73445ADB}"/>
              </a:ext>
            </a:extLst>
          </p:cNvPr>
          <p:cNvCxnSpPr>
            <a:stCxn id="91" idx="2"/>
            <a:endCxn id="104" idx="3"/>
          </p:cNvCxnSpPr>
          <p:nvPr/>
        </p:nvCxnSpPr>
        <p:spPr>
          <a:xfrm rot="5400000">
            <a:off x="8969478" y="3959220"/>
            <a:ext cx="707564" cy="154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E9058052-5081-EEC1-27FA-A4A38DB18292}"/>
              </a:ext>
            </a:extLst>
          </p:cNvPr>
          <p:cNvCxnSpPr>
            <a:stCxn id="91" idx="2"/>
            <a:endCxn id="103" idx="3"/>
          </p:cNvCxnSpPr>
          <p:nvPr/>
        </p:nvCxnSpPr>
        <p:spPr>
          <a:xfrm rot="5400000">
            <a:off x="8700073" y="4231949"/>
            <a:ext cx="1249699" cy="1509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曲线 67">
            <a:extLst>
              <a:ext uri="{FF2B5EF4-FFF2-40B4-BE49-F238E27FC236}">
                <a16:creationId xmlns:a16="http://schemas.microsoft.com/office/drawing/2014/main" id="{05DC362C-D1E9-2253-213F-CFD4C7E44834}"/>
              </a:ext>
            </a:extLst>
          </p:cNvPr>
          <p:cNvCxnSpPr>
            <a:stCxn id="91" idx="2"/>
            <a:endCxn id="102" idx="3"/>
          </p:cNvCxnSpPr>
          <p:nvPr/>
        </p:nvCxnSpPr>
        <p:spPr>
          <a:xfrm rot="5400000">
            <a:off x="8427343" y="4501355"/>
            <a:ext cx="1791834" cy="154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AC3DF05E-B879-C8E1-621E-F4FB10910E0B}"/>
              </a:ext>
            </a:extLst>
          </p:cNvPr>
          <p:cNvCxnSpPr>
            <a:cxnSpLocks/>
            <a:stCxn id="91" idx="2"/>
            <a:endCxn id="105" idx="3"/>
          </p:cNvCxnSpPr>
          <p:nvPr/>
        </p:nvCxnSpPr>
        <p:spPr>
          <a:xfrm rot="5400000">
            <a:off x="8157475" y="4771223"/>
            <a:ext cx="2331570" cy="15426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连接符: 曲线 71">
            <a:extLst>
              <a:ext uri="{FF2B5EF4-FFF2-40B4-BE49-F238E27FC236}">
                <a16:creationId xmlns:a16="http://schemas.microsoft.com/office/drawing/2014/main" id="{09119846-ED25-CDE4-042A-EC10695D8500}"/>
              </a:ext>
            </a:extLst>
          </p:cNvPr>
          <p:cNvCxnSpPr>
            <a:stCxn id="91" idx="2"/>
            <a:endCxn id="106" idx="1"/>
          </p:cNvCxnSpPr>
          <p:nvPr/>
        </p:nvCxnSpPr>
        <p:spPr>
          <a:xfrm rot="16200000" flipH="1">
            <a:off x="9158635" y="3924329"/>
            <a:ext cx="979739" cy="4962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ABA60A30-729D-1C40-4413-2F7F6358C86E}"/>
              </a:ext>
            </a:extLst>
          </p:cNvPr>
          <p:cNvSpPr/>
          <p:nvPr/>
        </p:nvSpPr>
        <p:spPr>
          <a:xfrm>
            <a:off x="4641042" y="4748740"/>
            <a:ext cx="1809940" cy="55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C09B51B-C661-A5DC-C6AA-11E063C69A44}"/>
              </a:ext>
            </a:extLst>
          </p:cNvPr>
          <p:cNvSpPr/>
          <p:nvPr/>
        </p:nvSpPr>
        <p:spPr>
          <a:xfrm>
            <a:off x="4641042" y="5360507"/>
            <a:ext cx="1809941" cy="5596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semisupervised learning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842E56B-DE91-68A4-2634-20668FC186CB}"/>
              </a:ext>
            </a:extLst>
          </p:cNvPr>
          <p:cNvSpPr/>
          <p:nvPr/>
        </p:nvSpPr>
        <p:spPr>
          <a:xfrm>
            <a:off x="4641041" y="5978558"/>
            <a:ext cx="1809941" cy="619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连接符: 曲线 80">
            <a:extLst>
              <a:ext uri="{FF2B5EF4-FFF2-40B4-BE49-F238E27FC236}">
                <a16:creationId xmlns:a16="http://schemas.microsoft.com/office/drawing/2014/main" id="{47E13E2B-9AD1-D965-3688-B7D39C56C2FC}"/>
              </a:ext>
            </a:extLst>
          </p:cNvPr>
          <p:cNvCxnSpPr>
            <a:cxnSpLocks/>
            <a:stCxn id="51" idx="2"/>
            <a:endCxn id="73" idx="1"/>
          </p:cNvCxnSpPr>
          <p:nvPr/>
        </p:nvCxnSpPr>
        <p:spPr>
          <a:xfrm rot="5400000">
            <a:off x="4420742" y="3903287"/>
            <a:ext cx="1345572" cy="904971"/>
          </a:xfrm>
          <a:prstGeom prst="curvedConnector4">
            <a:avLst>
              <a:gd name="adj1" fmla="val 39602"/>
              <a:gd name="adj2" fmla="val 1252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曲线 82">
            <a:extLst>
              <a:ext uri="{FF2B5EF4-FFF2-40B4-BE49-F238E27FC236}">
                <a16:creationId xmlns:a16="http://schemas.microsoft.com/office/drawing/2014/main" id="{EF71BEFF-31F3-B7C9-E5D0-C82A3FF0EDEB}"/>
              </a:ext>
            </a:extLst>
          </p:cNvPr>
          <p:cNvCxnSpPr>
            <a:cxnSpLocks/>
            <a:stCxn id="51" idx="2"/>
            <a:endCxn id="74" idx="1"/>
          </p:cNvCxnSpPr>
          <p:nvPr/>
        </p:nvCxnSpPr>
        <p:spPr>
          <a:xfrm rot="5400000">
            <a:off x="4114859" y="4209170"/>
            <a:ext cx="1957339" cy="904971"/>
          </a:xfrm>
          <a:prstGeom prst="curvedConnector4">
            <a:avLst>
              <a:gd name="adj1" fmla="val 42852"/>
              <a:gd name="adj2" fmla="val 1252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连接符: 曲线 84">
            <a:extLst>
              <a:ext uri="{FF2B5EF4-FFF2-40B4-BE49-F238E27FC236}">
                <a16:creationId xmlns:a16="http://schemas.microsoft.com/office/drawing/2014/main" id="{0CDB5147-8F8C-E684-95BD-4E63B54EB371}"/>
              </a:ext>
            </a:extLst>
          </p:cNvPr>
          <p:cNvCxnSpPr>
            <a:cxnSpLocks/>
            <a:stCxn id="51" idx="2"/>
            <a:endCxn id="75" idx="1"/>
          </p:cNvCxnSpPr>
          <p:nvPr/>
        </p:nvCxnSpPr>
        <p:spPr>
          <a:xfrm rot="5400000">
            <a:off x="3790758" y="4533269"/>
            <a:ext cx="2605538" cy="904972"/>
          </a:xfrm>
          <a:prstGeom prst="curvedConnector4">
            <a:avLst>
              <a:gd name="adj1" fmla="val 44052"/>
              <a:gd name="adj2" fmla="val 1252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BE356-5E03-4A52-CF92-89C5C012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48CF23-1621-6C73-52C5-D09F38BC7245}"/>
              </a:ext>
            </a:extLst>
          </p:cNvPr>
          <p:cNvSpPr/>
          <p:nvPr/>
        </p:nvSpPr>
        <p:spPr>
          <a:xfrm>
            <a:off x="1219201" y="361160"/>
            <a:ext cx="9995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Limitations Of Existing Infectious Disease Prediction Techniques</a:t>
            </a:r>
            <a:endParaRPr lang="zh-CN" altLang="en-US" sz="2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EC8735A8-7262-88D1-B892-F45D9036D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45" y="295652"/>
            <a:ext cx="1832475" cy="592682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F78B4F5-3F51-47E7-FA38-B35299932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00415"/>
              </p:ext>
            </p:extLst>
          </p:nvPr>
        </p:nvGraphicFramePr>
        <p:xfrm>
          <a:off x="138035" y="1093673"/>
          <a:ext cx="11915932" cy="449081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909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8720">
                  <a:extLst>
                    <a:ext uri="{9D8B030D-6E8A-4147-A177-3AD203B41FA5}">
                      <a16:colId xmlns:a16="http://schemas.microsoft.com/office/drawing/2014/main" val="168937099"/>
                    </a:ext>
                  </a:extLst>
                </a:gridCol>
              </a:tblGrid>
              <a:tr h="613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</a:rPr>
                        <a:t>Factors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</a:rPr>
                        <a:t>Mathematical models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</a:rPr>
                        <a:t>Statistical models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</a:rPr>
                        <a:t>Machine learning and deep learning models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2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</a:rPr>
                        <a:t>Hybrid models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</a:rPr>
                        <a:t>Ensemble models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3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6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</a:rPr>
                        <a:t>Objective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华文宋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Capturing the spread of disease with a simple differential equation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Mathematical derivation of the closed nature of disease transmission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generic models that can cover a wide range of scenarios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Take advantage of hybrid models to deliver better performance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 prediction accuracy by combining multiple predictive models to reduce variance and bias.</a:t>
                      </a:r>
                      <a:endParaRPr lang="en-US" altLang="zh-CN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CN" sz="16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</a:rPr>
                        <a:t>Limitation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华文宋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is based purely on old, existing statistics and does not capture sudden changes in propagation and cannot handle more dynamic situations.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6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assumed probability distribution may not be valid for all cases.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requires a large amount of training data, which consumes a lot of training time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华文宋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en-US" altLang="zh-CN" sz="105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very complex as the model consists of a mixture of many models.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altLang="zh-CN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complexity of the ensemble can lead to increased computational cost and model interpretability issues. It also requires careful tuning to avoid overfitting.</a:t>
                      </a:r>
                      <a:endParaRPr lang="en-US" altLang="zh-CN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920AB79-7693-936B-7233-35FED54B86A9}"/>
              </a:ext>
            </a:extLst>
          </p:cNvPr>
          <p:cNvSpPr/>
          <p:nvPr/>
        </p:nvSpPr>
        <p:spPr>
          <a:xfrm>
            <a:off x="0" y="6364598"/>
            <a:ext cx="8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>
                    <a:lumMod val="50000"/>
                  </a:schemeClr>
                </a:solidFill>
              </a:rPr>
              <a:t>Page 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</a:rPr>
              <a:t>9</a:t>
            </a:r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1E06D7-363A-3F94-ED53-194EF9BC4CA9}"/>
              </a:ext>
            </a:extLst>
          </p:cNvPr>
          <p:cNvSpPr/>
          <p:nvPr/>
        </p:nvSpPr>
        <p:spPr>
          <a:xfrm>
            <a:off x="9442938" y="1093674"/>
            <a:ext cx="2611027" cy="4490814"/>
          </a:xfrm>
          <a:prstGeom prst="rect">
            <a:avLst/>
          </a:prstGeom>
          <a:noFill/>
          <a:ln w="28575" cmpd="sng">
            <a:solidFill>
              <a:schemeClr val="accent3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26*84"/>
  <p:tag name="TABLE_ENDDRAG_RECT" val="26*103*626*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8*198"/>
  <p:tag name="TABLE_ENDDRAG_RECT" val="66*308*578*19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8439</TotalTime>
  <Words>3613</Words>
  <Application>Microsoft Office PowerPoint</Application>
  <PresentationFormat>宽屏</PresentationFormat>
  <Paragraphs>633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Montserrat Semi</vt:lpstr>
      <vt:lpstr>Arial</vt:lpstr>
      <vt:lpstr>Calibri</vt:lpstr>
      <vt:lpstr>Times</vt:lpstr>
      <vt:lpstr>Times New Roman</vt:lpstr>
      <vt:lpstr>Wingdings</vt:lpstr>
      <vt:lpstr>Office Theme</vt:lpstr>
      <vt:lpstr>1_Office Theme</vt:lpstr>
      <vt:lpstr>PowerPoint 演示文稿</vt:lpstr>
      <vt:lpstr>PowerPoint 演示文稿</vt:lpstr>
      <vt:lpstr> Chapter 1：Background</vt:lpstr>
      <vt:lpstr>PowerPoint 演示文稿</vt:lpstr>
      <vt:lpstr>Problem Statement</vt:lpstr>
      <vt:lpstr>Research Aim/Objectives</vt:lpstr>
      <vt:lpstr>Research Scope </vt:lpstr>
      <vt:lpstr>Chapter 2：Literature Review</vt:lpstr>
      <vt:lpstr>PowerPoint 演示文稿</vt:lpstr>
      <vt:lpstr>PowerPoint 演示文稿</vt:lpstr>
      <vt:lpstr>Literature Review - Research Gaps and opportunities</vt:lpstr>
      <vt:lpstr>PowerPoint 演示文稿</vt:lpstr>
      <vt:lpstr>PowerPoint 演示文稿</vt:lpstr>
      <vt:lpstr>PowerPoint 演示文稿</vt:lpstr>
      <vt:lpstr>Methodology - Evaluation Metrics</vt:lpstr>
      <vt:lpstr>Chapter 4: Model Selection Using Multi-Objective Optimization</vt:lpstr>
      <vt:lpstr>Model Prediction results</vt:lpstr>
      <vt:lpstr>Comparison of Results from multi-objective vs single-objective</vt:lpstr>
      <vt:lpstr>Case Study Result</vt:lpstr>
      <vt:lpstr> Chapter 5: Design And Develop Of The Blended Ensemble Model</vt:lpstr>
      <vt:lpstr>Experimental Results</vt:lpstr>
      <vt:lpstr>PowerPoint 演示文稿</vt:lpstr>
      <vt:lpstr>PowerPoint 演示文稿</vt:lpstr>
      <vt:lpstr>Results - incremental data prediction</vt:lpstr>
      <vt:lpstr>PowerPoint 演示文稿</vt:lpstr>
      <vt:lpstr>PowerPoint 演示文稿</vt:lpstr>
      <vt:lpstr>PowerPoint 演示文稿</vt:lpstr>
      <vt:lpstr>Chapter 7: Future Work</vt:lpstr>
      <vt:lpstr>PowerPoint 演示文稿</vt:lpstr>
      <vt:lpstr>Acknowledgments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deren xu</cp:lastModifiedBy>
  <cp:revision>44</cp:revision>
  <dcterms:created xsi:type="dcterms:W3CDTF">2013-01-27T09:14:16Z</dcterms:created>
  <dcterms:modified xsi:type="dcterms:W3CDTF">2024-12-19T13:13:30Z</dcterms:modified>
  <cp:category/>
</cp:coreProperties>
</file>